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Lst>
  <p:sldSz cy="5143500" cx="9144000"/>
  <p:notesSz cx="6858000" cy="9144000"/>
  <p:embeddedFontLst>
    <p:embeddedFont>
      <p:font typeface="Anton"/>
      <p:regular r:id="rId133"/>
    </p:embeddedFont>
    <p:embeddedFont>
      <p:font typeface="Roboto"/>
      <p:regular r:id="rId134"/>
      <p:bold r:id="rId135"/>
      <p:italic r:id="rId136"/>
      <p:boldItalic r:id="rId137"/>
    </p:embeddedFont>
    <p:embeddedFont>
      <p:font typeface="Lato"/>
      <p:regular r:id="rId138"/>
      <p:bold r:id="rId139"/>
      <p:italic r:id="rId140"/>
      <p:boldItalic r:id="rId141"/>
    </p:embeddedFont>
    <p:embeddedFont>
      <p:font typeface="Lato Light"/>
      <p:regular r:id="rId142"/>
      <p:bold r:id="rId143"/>
      <p:italic r:id="rId144"/>
      <p:boldItalic r:id="rId145"/>
    </p:embeddedFont>
    <p:embeddedFont>
      <p:font typeface="Didact Gothic"/>
      <p:regular r:id="rId146"/>
    </p:embeddedFont>
    <p:embeddedFont>
      <p:font typeface="Helvetica Neue"/>
      <p:regular r:id="rId147"/>
      <p:bold r:id="rId148"/>
      <p:italic r:id="rId149"/>
      <p:boldItalic r:id="rId150"/>
    </p:embeddedFont>
    <p:embeddedFont>
      <p:font typeface="Helvetica Neue Light"/>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EF42A-6DE2-4BF1-81B3-6A9E38CC9E4F}">
  <a:tblStyle styleId="{EDAEF42A-6DE2-4BF1-81B3-6A9E38CC9E4F}"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50D40CC-03BF-4D8B-BB65-32B81D18B89D}"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1206002-0274-4432-B581-A9F3EF492076}"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HelveticaNeue-boldItalic.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HelveticaNeue-italic.fntdata"/><Relationship Id="rId4" Type="http://schemas.openxmlformats.org/officeDocument/2006/relationships/slideMaster" Target="slideMasters/slideMaster1.xml"/><Relationship Id="rId148" Type="http://schemas.openxmlformats.org/officeDocument/2006/relationships/font" Target="fonts/HelveticaNeue-bold.fntdata"/><Relationship Id="rId9" Type="http://schemas.openxmlformats.org/officeDocument/2006/relationships/slide" Target="slides/slide1.xml"/><Relationship Id="rId143" Type="http://schemas.openxmlformats.org/officeDocument/2006/relationships/font" Target="fonts/LatoLight-bold.fntdata"/><Relationship Id="rId142" Type="http://schemas.openxmlformats.org/officeDocument/2006/relationships/font" Target="fonts/LatoLight-regular.fntdata"/><Relationship Id="rId141" Type="http://schemas.openxmlformats.org/officeDocument/2006/relationships/font" Target="fonts/Lato-boldItalic.fntdata"/><Relationship Id="rId140" Type="http://schemas.openxmlformats.org/officeDocument/2006/relationships/font" Target="fonts/Lato-italic.fntdata"/><Relationship Id="rId5" Type="http://schemas.openxmlformats.org/officeDocument/2006/relationships/slideMaster" Target="slideMasters/slideMaster2.xml"/><Relationship Id="rId147" Type="http://schemas.openxmlformats.org/officeDocument/2006/relationships/font" Target="fonts/HelveticaNeue-regular.fntdata"/><Relationship Id="rId6" Type="http://schemas.openxmlformats.org/officeDocument/2006/relationships/slideMaster" Target="slideMasters/slideMaster3.xml"/><Relationship Id="rId146" Type="http://schemas.openxmlformats.org/officeDocument/2006/relationships/font" Target="fonts/DidactGothic-regular.fntdata"/><Relationship Id="rId7" Type="http://schemas.openxmlformats.org/officeDocument/2006/relationships/slideMaster" Target="slideMasters/slideMaster4.xml"/><Relationship Id="rId145" Type="http://schemas.openxmlformats.org/officeDocument/2006/relationships/font" Target="fonts/LatoLight-boldItalic.fntdata"/><Relationship Id="rId8" Type="http://schemas.openxmlformats.org/officeDocument/2006/relationships/notesMaster" Target="notesMasters/notesMaster1.xml"/><Relationship Id="rId144" Type="http://schemas.openxmlformats.org/officeDocument/2006/relationships/font" Target="fonts/LatoLight-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Lato-bold.fntdata"/><Relationship Id="rId138" Type="http://schemas.openxmlformats.org/officeDocument/2006/relationships/font" Target="fonts/Lato-regular.fntdata"/><Relationship Id="rId137" Type="http://schemas.openxmlformats.org/officeDocument/2006/relationships/font" Target="fonts/Roboto-boldItalic.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font" Target="fonts/Anton-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154" Type="http://schemas.openxmlformats.org/officeDocument/2006/relationships/font" Target="fonts/HelveticaNeueLight-boldItalic.fntdata"/><Relationship Id="rId58" Type="http://schemas.openxmlformats.org/officeDocument/2006/relationships/slide" Target="slides/slide50.xml"/><Relationship Id="rId153" Type="http://schemas.openxmlformats.org/officeDocument/2006/relationships/font" Target="fonts/HelveticaNeueLight-italic.fntdata"/><Relationship Id="rId152" Type="http://schemas.openxmlformats.org/officeDocument/2006/relationships/font" Target="fonts/HelveticaNeueLight-bold.fntdata"/><Relationship Id="rId151" Type="http://schemas.openxmlformats.org/officeDocument/2006/relationships/font" Target="fonts/HelveticaNeue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Momento de consolidación de aprendizajes: sketch + uso de etiquetas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 puede vincular contenido de:</a:t>
            </a:r>
            <a:br>
              <a:rPr lang="en-GB">
                <a:solidFill>
                  <a:schemeClr val="dk1"/>
                </a:solidFill>
              </a:rPr>
            </a:br>
            <a:r>
              <a:rPr lang="en-GB">
                <a:solidFill>
                  <a:schemeClr val="dk1"/>
                </a:solidFill>
              </a:rPr>
              <a:t> Canal de YouTube de Coder: </a:t>
            </a:r>
            <a:r>
              <a:rPr lang="en-GB"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n-GB"/>
              <a:t> Canal de Spotify de Coder: </a:t>
            </a:r>
            <a:r>
              <a:rPr lang="en-GB" u="sng">
                <a:solidFill>
                  <a:schemeClr val="hlink"/>
                </a:solidFill>
                <a:hlinkClick r:id="rId3"/>
              </a:rPr>
              <a:t>https://open.spotify.com/show/6Z4gbxrzelqVU3syDH3JzI</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de3cddc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de3cddc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d14559d8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d14559d8c1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d14559d8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d14559d8c1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c2f6533820_0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5" name="Google Shape;1195;gc2f6533820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El docente deberá evaluar si es necesario o no explicar estos conceptos. Posiblemente se omita, o se define muy brevemente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EN LA DISCIPLINA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Gurú del diseño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n-GB" sz="1200">
                <a:solidFill>
                  <a:schemeClr val="dk1"/>
                </a:solidFill>
                <a:latin typeface="Didact Gothic"/>
                <a:ea typeface="Didact Gothic"/>
                <a:cs typeface="Didact Gothic"/>
                <a:sym typeface="Didact Gothic"/>
              </a:rPr>
              <a:t>Cuando la petición llega al servidor, el mismo resuelve: </a:t>
            </a:r>
            <a:r>
              <a:rPr b="1" lang="en-GB" sz="1200">
                <a:solidFill>
                  <a:schemeClr val="dk1"/>
                </a:solidFill>
                <a:latin typeface="Didact Gothic"/>
                <a:ea typeface="Didact Gothic"/>
                <a:cs typeface="Didact Gothic"/>
                <a:sym typeface="Didact Gothic"/>
              </a:rPr>
              <a:t>1) si el sitio efectivamente está en ese servidor; 2) qué directorio (o carpeta) corresponde con ese sitio web; 3) qué archivo estás pidiendo (si no pedís ninguno, siempre se busca uno por defecto), y 4) qué tecnologías conforman esos archivos.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de3cddc3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de3cddc3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Mostrar la instalación y configuración de Sublime Text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cómo crear un archivo en Sublime Text.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Este momento implica mostrar el código directo desde el programa.</a:t>
            </a:r>
            <a:br>
              <a:rPr lang="en-GB">
                <a:solidFill>
                  <a:schemeClr val="dk1"/>
                </a:solidFill>
              </a:rPr>
            </a:br>
            <a:r>
              <a:rPr lang="en-GB">
                <a:solidFill>
                  <a:schemeClr val="dk1"/>
                </a:solidFill>
              </a:rPr>
              <a:t>Momento de consolidación de aprendizajes: </a:t>
            </a:r>
            <a:r>
              <a:rPr lang="en-GB" sz="1000">
                <a:solidFill>
                  <a:schemeClr val="dk1"/>
                </a:solidFill>
                <a:highlight>
                  <a:srgbClr val="FFFFFF"/>
                </a:highlight>
                <a:latin typeface="Roboto"/>
                <a:ea typeface="Roboto"/>
                <a:cs typeface="Roboto"/>
                <a:sym typeface="Roboto"/>
              </a:rPr>
              <a:t>conociendo y creando archivo sublime + prototipo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14559d8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d14559d8c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14559d8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d14559d8c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 un curso (después no va).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EN LA DISCIPLINA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Gurú del diseño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de3cddc3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de3cddc3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GB" sz="1200">
                <a:solidFill>
                  <a:schemeClr val="dk1"/>
                </a:solidFill>
                <a:latin typeface="Didact Gothic"/>
                <a:ea typeface="Didact Gothic"/>
                <a:cs typeface="Didact Gothic"/>
                <a:sym typeface="Didact Gothic"/>
              </a:rPr>
              <a:t>Un </a:t>
            </a:r>
            <a:r>
              <a:rPr i="1" lang="en-GB" sz="1200">
                <a:solidFill>
                  <a:schemeClr val="dk1"/>
                </a:solidFill>
                <a:latin typeface="Didact Gothic"/>
                <a:ea typeface="Didact Gothic"/>
                <a:cs typeface="Didact Gothic"/>
                <a:sym typeface="Didact Gothic"/>
              </a:rPr>
              <a:t>sketch</a:t>
            </a:r>
            <a:r>
              <a:rPr lang="en-GB" sz="1200">
                <a:solidFill>
                  <a:schemeClr val="dk1"/>
                </a:solidFill>
                <a:latin typeface="Didact Gothic"/>
                <a:ea typeface="Didact Gothic"/>
                <a:cs typeface="Didact Gothic"/>
                <a:sym typeface="Didact Gothic"/>
              </a:rPr>
              <a:t>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110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Representa la estructura de la información, visualiza el contenido y demuestra las funcionalidades básicas de una manera estática.</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Permite revisar la parte visual real del proyecto.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Simula la interacción interfaz-usuario y debe permitir que el usuario:</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110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Experimente interactuando con la interfaz y contenido del proyecto.</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Pruebe las principales interacciones de una manera similar al producto final.</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110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bde3cddc3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bde3cddc3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 name="Google Shape;10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png"/><Relationship Id="rId4" Type="http://schemas.openxmlformats.org/officeDocument/2006/relationships/hyperlink" Target="https://www.w3.org/QA/Tips/Doctype.html.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png"/><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png"/><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7.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XZKjU31f8OhIwha25bocLGg5zrggxDbiC9J6tahq0Dw/edit?usp=sharing"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png"/><Relationship Id="rId4" Type="http://schemas.openxmlformats.org/officeDocument/2006/relationships/image" Target="../media/image7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png"/><Relationship Id="rId4"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balsamiq.com/wireframes/desktop/" TargetMode="External"/><Relationship Id="rId4" Type="http://schemas.openxmlformats.org/officeDocument/2006/relationships/hyperlink" Target="https://www.sublimetext.com/3" TargetMode="External"/><Relationship Id="rId9" Type="http://schemas.openxmlformats.org/officeDocument/2006/relationships/image" Target="../media/image82.png"/><Relationship Id="rId5" Type="http://schemas.openxmlformats.org/officeDocument/2006/relationships/hyperlink" Target="https://visualstudio.microsoft.com/es/downloads/?rr=https%3A%2F%2Fwww.google.com%2F" TargetMode="External"/><Relationship Id="rId6" Type="http://schemas.openxmlformats.org/officeDocument/2006/relationships/hyperlink" Target="https://drive.google.com/file/d/1OPVqfHoAE_BNAVJVn6IcT8I5rany-6Ot/view?usp=sharing" TargetMode="External"/><Relationship Id="rId7" Type="http://schemas.openxmlformats.org/officeDocument/2006/relationships/hyperlink" Target="https://drive.google.com/file/d/12nYVWOBQi3bYoc2C-I7iZMK5Uiqg71vb/view?usp=sharing" TargetMode="External"/><Relationship Id="rId8"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81.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hyperlink" Target="https://www.youtube.com/watch?v=P3pFRCFodog" TargetMode="External"/><Relationship Id="rId4" Type="http://schemas.openxmlformats.org/officeDocument/2006/relationships/image" Target="../media/image10.png"/><Relationship Id="rId5" Type="http://schemas.openxmlformats.org/officeDocument/2006/relationships/image" Target="../media/image85.png"/><Relationship Id="rId6"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www.youtube.com/watch?v=dIGxJCqLJlY" TargetMode="External"/><Relationship Id="rId4" Type="http://schemas.openxmlformats.org/officeDocument/2006/relationships/hyperlink" Target="https://www.invisionapp.com/" TargetMode="External"/><Relationship Id="rId5" Type="http://schemas.openxmlformats.org/officeDocument/2006/relationships/hyperlink" Target="https://mzl.la/2PCaR3h" TargetMode="External"/><Relationship Id="rId6" Type="http://schemas.openxmlformats.org/officeDocument/2006/relationships/image" Target="../media/image3.png"/><Relationship Id="rId7" Type="http://schemas.openxmlformats.org/officeDocument/2006/relationships/image" Target="../media/image87.png"/><Relationship Id="rId8"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 Id="rId3" Type="http://schemas.openxmlformats.org/officeDocument/2006/relationships/image" Target="../media/image49.png"/><Relationship Id="rId4"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 Id="rId3" Type="http://schemas.openxmlformats.org/officeDocument/2006/relationships/hyperlink" Target="https://plataforma.coderhouse.com/beneficios" TargetMode="External"/><Relationship Id="rId4" Type="http://schemas.openxmlformats.org/officeDocument/2006/relationships/image" Target="../media/image54.png"/><Relationship Id="rId5"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89.png"/><Relationship Id="rId4" Type="http://schemas.openxmlformats.org/officeDocument/2006/relationships/hyperlink" Target="https://plataforma.coderhouse.com/referidos?from=notification"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9.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0.jpg"/><Relationship Id="rId5" Type="http://schemas.openxmlformats.org/officeDocument/2006/relationships/hyperlink" Target="https://blog.ida.cl/estrategia-digital/diferencias-aplicacion-web-sitio-we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hyperlink" Target="http://www.coderhouse.com" TargetMode="External"/><Relationship Id="rId5" Type="http://schemas.openxmlformats.org/officeDocument/2006/relationships/image" Target="../media/image9.png"/><Relationship Id="rId6"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balsamiq.com/wireframes/desktop/"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sublimetext.com/3" TargetMode="External"/><Relationship Id="rId4" Type="http://schemas.openxmlformats.org/officeDocument/2006/relationships/hyperlink" Target="https://code.visualstudio.com/" TargetMode="External"/><Relationship Id="rId5"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47.gif"/><Relationship Id="rId5" Type="http://schemas.openxmlformats.org/officeDocument/2006/relationships/hyperlink" Target="https://tonalidad.es/blog/tuts/sublime-text-las-veinte-mejores-combinaciones-tecla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hyperlink" Target="https://plataforma.coderhouse.com/beneficios" TargetMode="External"/><Relationship Id="rId4" Type="http://schemas.openxmlformats.org/officeDocument/2006/relationships/image" Target="../media/image54.png"/><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3.png"/><Relationship Id="rId5"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59.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0.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docs.google.com/document/d/142pZ0RhNUtg6SoTsgK0Eh9EJ7VtHUBtfKQNuXnY9jao/edit#"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19.pn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8.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5.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2.jp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fonts.google.com/" TargetMode="External"/><Relationship Id="rId4" Type="http://schemas.openxmlformats.org/officeDocument/2006/relationships/image" Target="../media/image69.png"/><Relationship Id="rId5" Type="http://schemas.openxmlformats.org/officeDocument/2006/relationships/image" Target="../media/image63.png"/><Relationship Id="rId6"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71.png"/><Relationship Id="rId7" Type="http://schemas.openxmlformats.org/officeDocument/2006/relationships/image" Target="../media/image76.png"/><Relationship Id="rId8" Type="http://schemas.openxmlformats.org/officeDocument/2006/relationships/hyperlink" Target="https://drive.google.com/drive/folders/1vL4JiK04MZcibFbL-5rzwrWAdjteBS-i?usp=shar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8.jpg"/><Relationship Id="rId4" Type="http://schemas.openxmlformats.org/officeDocument/2006/relationships/hyperlink" Target="http://www.coderhouse.com" TargetMode="External"/><Relationship Id="rId5"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png"/><Relationship Id="rId4"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13" name="Google Shape;113;p30"/>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14" name="Google Shape;114;p30"/>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9"/>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2" name="Google Shape;192;p3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9"/>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194" name="Google Shape;194;p39"/>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195" name="Google Shape;195;p39"/>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9"/>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9"/>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9"/>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9" name="Google Shape;199;p39"/>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00" name="Google Shape;200;p39"/>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9"/>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203" name="Google Shape;203;p39"/>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04" name="Google Shape;204;p39"/>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5" name="Google Shape;205;p39"/>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6" name="Google Shape;206;p39"/>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7" name="Google Shape;207;p39"/>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8" name="Google Shape;208;p39"/>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09" name="Google Shape;209;p3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9"/>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212" name="Google Shape;212;p39"/>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13" name="Google Shape;213;p39"/>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39"/>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39"/>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39"/>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17" name="Google Shape;217;p39"/>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18" name="Google Shape;218;p3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19" name="Google Shape;219;p39"/>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SUBLIME TEXT o VISUAL CODE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0" name="Google Shape;220;p39"/>
          <p:cNvPicPr preferRelativeResize="0"/>
          <p:nvPr/>
        </p:nvPicPr>
        <p:blipFill rotWithShape="1">
          <a:blip r:embed="rId5">
            <a:alphaModFix/>
          </a:blip>
          <a:srcRect b="0" l="0" r="0" t="0"/>
          <a:stretch/>
        </p:blipFill>
        <p:spPr>
          <a:xfrm>
            <a:off x="1392100" y="2514213"/>
            <a:ext cx="365625" cy="365625"/>
          </a:xfrm>
          <a:prstGeom prst="rect">
            <a:avLst/>
          </a:prstGeom>
          <a:noFill/>
          <a:ln>
            <a:noFill/>
          </a:ln>
        </p:spPr>
      </p:pic>
      <p:sp>
        <p:nvSpPr>
          <p:cNvPr id="221" name="Google Shape;221;p39"/>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CREACIÓN DE UN ARCHIVO EN SUBLIME TEXT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2" name="Google Shape;222;p39"/>
          <p:cNvPicPr preferRelativeResize="0"/>
          <p:nvPr/>
        </p:nvPicPr>
        <p:blipFill rotWithShape="1">
          <a:blip r:embed="rId5">
            <a:alphaModFix/>
          </a:blip>
          <a:srcRect b="0" l="0" r="0" t="0"/>
          <a:stretch/>
        </p:blipFill>
        <p:spPr>
          <a:xfrm>
            <a:off x="1392100" y="2998025"/>
            <a:ext cx="365625" cy="365625"/>
          </a:xfrm>
          <a:prstGeom prst="rect">
            <a:avLst/>
          </a:prstGeom>
          <a:noFill/>
          <a:ln>
            <a:noFill/>
          </a:ln>
        </p:spPr>
      </p:pic>
      <p:sp>
        <p:nvSpPr>
          <p:cNvPr id="223" name="Google Shape;223;p39"/>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BALSAMIQ</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4" name="Google Shape;224;p39"/>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225" name="Google Shape;225;p39"/>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226" name="Google Shape;226;p39"/>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227" name="Google Shape;227;p39"/>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8" name="Google Shape;228;p39"/>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229" name="Google Shape;229;p39"/>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230" name="Google Shape;230;p39"/>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231" name="Google Shape;231;p39"/>
          <p:cNvSpPr txBox="1"/>
          <p:nvPr/>
        </p:nvSpPr>
        <p:spPr>
          <a:xfrm>
            <a:off x="41965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32" name="Google Shape;232;p39"/>
          <p:cNvPicPr preferRelativeResize="0"/>
          <p:nvPr/>
        </p:nvPicPr>
        <p:blipFill rotWithShape="1">
          <a:blip r:embed="rId7">
            <a:alphaModFix/>
          </a:blip>
          <a:srcRect b="0" l="0" r="0" t="0"/>
          <a:stretch/>
        </p:blipFill>
        <p:spPr>
          <a:xfrm>
            <a:off x="3877450" y="3903425"/>
            <a:ext cx="307150" cy="307150"/>
          </a:xfrm>
          <a:prstGeom prst="rect">
            <a:avLst/>
          </a:prstGeom>
          <a:noFill/>
          <a:ln>
            <a:noFill/>
          </a:ln>
        </p:spPr>
      </p:pic>
      <p:pic>
        <p:nvPicPr>
          <p:cNvPr id="233" name="Google Shape;233;p39"/>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234" name="Google Shape;234;p39"/>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235" name="Google Shape;235;p39"/>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36" name="Google Shape;236;p39"/>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237" name="Google Shape;237;p39"/>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238" name="Google Shape;238;p39"/>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239" name="Google Shape;239;p39"/>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40" name="Google Shape;240;p39"/>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24" name="Shape 1024"/>
        <p:cNvGrpSpPr/>
        <p:nvPr/>
      </p:nvGrpSpPr>
      <p:grpSpPr>
        <a:xfrm>
          <a:off x="0" y="0"/>
          <a:ext cx="0" cy="0"/>
          <a:chOff x="0" y="0"/>
          <a:chExt cx="0" cy="0"/>
        </a:xfrm>
      </p:grpSpPr>
      <p:sp>
        <p:nvSpPr>
          <p:cNvPr id="1025" name="Google Shape;1025;p129"/>
          <p:cNvSpPr txBox="1"/>
          <p:nvPr/>
        </p:nvSpPr>
        <p:spPr>
          <a:xfrm>
            <a:off x="1287450" y="1057352"/>
            <a:ext cx="6569100" cy="292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Cuando escribes tu documento </a:t>
            </a:r>
            <a:r>
              <a:rPr b="1" i="0" lang="en-GB" sz="2000" u="none" cap="none" strike="noStrike">
                <a:solidFill>
                  <a:schemeClr val="dk1"/>
                </a:solidFill>
                <a:latin typeface="Helvetica Neue"/>
                <a:ea typeface="Helvetica Neue"/>
                <a:cs typeface="Helvetica Neue"/>
                <a:sym typeface="Helvetica Neue"/>
              </a:rPr>
              <a:t>HTML</a:t>
            </a:r>
            <a:r>
              <a:rPr b="0" i="0" lang="en-GB" sz="2000" u="none" cap="none" strike="noStrike">
                <a:solidFill>
                  <a:schemeClr val="dk1"/>
                </a:solidFill>
                <a:latin typeface="Helvetica Neue Light"/>
                <a:ea typeface="Helvetica Neue Light"/>
                <a:cs typeface="Helvetica Neue Light"/>
                <a:sym typeface="Helvetica Neue Light"/>
              </a:rPr>
              <a:t>, lo primero que debes hacer es escribir el </a:t>
            </a:r>
            <a:r>
              <a:rPr b="1" i="0" lang="en-GB" sz="2000" u="none" cap="none" strike="noStrike">
                <a:solidFill>
                  <a:schemeClr val="dk1"/>
                </a:solidFill>
                <a:latin typeface="Helvetica Neue"/>
                <a:ea typeface="Helvetica Neue"/>
                <a:cs typeface="Helvetica Neue"/>
                <a:sym typeface="Helvetica Neue"/>
              </a:rPr>
              <a:t>DOCTYPE</a:t>
            </a:r>
            <a:r>
              <a:rPr b="0" i="0" lang="en-GB" sz="2000" u="none" cap="none" strike="noStrike">
                <a:solidFill>
                  <a:schemeClr val="dk1"/>
                </a:solidFill>
                <a:latin typeface="Helvetica Neue Light"/>
                <a:ea typeface="Helvetica Neue Light"/>
                <a:cs typeface="Helvetica Neue Light"/>
                <a:sym typeface="Helvetica Neue Light"/>
              </a:rPr>
              <a:t>, el cual declara el tipo de documento. Es decir, sirve para indicar que tu documento está escrito siguiendo la estructura determinada por un </a:t>
            </a:r>
            <a:r>
              <a:rPr b="1" i="0" lang="en-GB" sz="2000" u="none" cap="none" strike="noStrike">
                <a:solidFill>
                  <a:schemeClr val="dk1"/>
                </a:solidFill>
                <a:latin typeface="Helvetica Neue"/>
                <a:ea typeface="Helvetica Neue"/>
                <a:cs typeface="Helvetica Neue"/>
                <a:sym typeface="Helvetica Neue"/>
              </a:rPr>
              <a:t>DTD</a:t>
            </a:r>
            <a:r>
              <a:rPr b="0" i="0" lang="en-GB" sz="2000" u="none" cap="none" strike="noStrike">
                <a:solidFill>
                  <a:schemeClr val="dk1"/>
                </a:solidFill>
                <a:latin typeface="Helvetica Neue Light"/>
                <a:ea typeface="Helvetica Neue Light"/>
                <a:cs typeface="Helvetica Neue Light"/>
                <a:sym typeface="Helvetica Neue Light"/>
              </a:rPr>
              <a:t> concreto. Un </a:t>
            </a:r>
            <a:r>
              <a:rPr b="1" i="0" lang="en-GB" sz="2000" u="none" cap="none" strike="noStrike">
                <a:solidFill>
                  <a:schemeClr val="dk1"/>
                </a:solidFill>
                <a:latin typeface="Helvetica Neue"/>
                <a:ea typeface="Helvetica Neue"/>
                <a:cs typeface="Helvetica Neue"/>
                <a:sym typeface="Helvetica Neue"/>
              </a:rPr>
              <a:t>DTD</a:t>
            </a:r>
            <a:r>
              <a:rPr b="0" i="0" lang="en-GB" sz="2000" u="none" cap="none" strike="noStrike">
                <a:solidFill>
                  <a:schemeClr val="dk1"/>
                </a:solidFill>
                <a:latin typeface="Helvetica Neue Light"/>
                <a:ea typeface="Helvetica Neue Light"/>
                <a:cs typeface="Helvetica Neue Light"/>
                <a:sym typeface="Helvetica Neue Light"/>
              </a:rPr>
              <a:t> es la definición del tipo de documento.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a:p>
            <a:pPr indent="0" lvl="0" marL="0" marR="0" rtl="0" algn="ctr">
              <a:lnSpc>
                <a:spcPct val="150000"/>
              </a:lnSpc>
              <a:spcBef>
                <a:spcPts val="1100"/>
              </a:spcBef>
              <a:spcAft>
                <a:spcPts val="110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p:txBody>
      </p:sp>
      <p:pic>
        <p:nvPicPr>
          <p:cNvPr id="1026" name="Google Shape;1026;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7" name="Google Shape;1027;p129"/>
          <p:cNvSpPr txBox="1"/>
          <p:nvPr/>
        </p:nvSpPr>
        <p:spPr>
          <a:xfrm>
            <a:off x="1287450" y="371550"/>
            <a:ext cx="6276000" cy="72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1" lang="en-GB" sz="4000" u="none" cap="none" strike="noStrike">
                <a:solidFill>
                  <a:schemeClr val="dk1"/>
                </a:solidFill>
                <a:latin typeface="Anton"/>
                <a:ea typeface="Anton"/>
                <a:cs typeface="Anton"/>
                <a:sym typeface="Anton"/>
              </a:rPr>
              <a:t>DOCTYPE</a:t>
            </a:r>
            <a:endParaRPr b="0" i="1" sz="40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rgbClr val="000000"/>
              </a:buClr>
              <a:buSzPts val="3000"/>
              <a:buFont typeface="Arial"/>
              <a:buNone/>
            </a:pPr>
            <a:r>
              <a:t/>
            </a:r>
            <a:endParaRPr b="1" i="0" sz="3000" u="none" cap="none" strike="noStrike">
              <a:solidFill>
                <a:schemeClr val="dk1"/>
              </a:solidFill>
              <a:latin typeface="Anton"/>
              <a:ea typeface="Anton"/>
              <a:cs typeface="Anton"/>
              <a:sym typeface="Anton"/>
            </a:endParaRPr>
          </a:p>
        </p:txBody>
      </p:sp>
      <p:graphicFrame>
        <p:nvGraphicFramePr>
          <p:cNvPr id="1028" name="Google Shape;1028;p129"/>
          <p:cNvGraphicFramePr/>
          <p:nvPr/>
        </p:nvGraphicFramePr>
        <p:xfrm>
          <a:off x="2504125" y="4059450"/>
          <a:ext cx="3000000" cy="3000000"/>
        </p:xfrm>
        <a:graphic>
          <a:graphicData uri="http://schemas.openxmlformats.org/drawingml/2006/table">
            <a:tbl>
              <a:tblPr>
                <a:noFill/>
                <a:tableStyleId>{D50D40CC-03BF-4D8B-BB65-32B81D18B89D}</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n-GB"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029" name="Google Shape;1029;p129"/>
          <p:cNvSpPr txBox="1"/>
          <p:nvPr/>
        </p:nvSpPr>
        <p:spPr>
          <a:xfrm>
            <a:off x="1731600" y="4628500"/>
            <a:ext cx="56808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Helvetica Neue"/>
                <a:ea typeface="Helvetica Neue"/>
                <a:cs typeface="Helvetica Neue"/>
                <a:sym typeface="Helvetica Neue"/>
              </a:rPr>
              <a:t>Tips: </a:t>
            </a:r>
            <a:r>
              <a:rPr b="1" i="0" lang="en-GB" sz="1700" u="sng" cap="none" strike="noStrike">
                <a:solidFill>
                  <a:schemeClr val="hlink"/>
                </a:solidFill>
                <a:latin typeface="Helvetica Neue"/>
                <a:ea typeface="Helvetica Neue"/>
                <a:cs typeface="Helvetica Neue"/>
                <a:sym typeface="Helvetica Neue"/>
                <a:hlinkClick r:id="rId4"/>
              </a:rPr>
              <a:t>https://www.w3.org/QA/Tips/Doctype.html.es</a:t>
            </a:r>
            <a:endParaRPr b="1" i="0" sz="1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35" name="Google Shape;1035;p130"/>
          <p:cNvPicPr preferRelativeResize="0"/>
          <p:nvPr/>
        </p:nvPicPr>
        <p:blipFill rotWithShape="1">
          <a:blip r:embed="rId4">
            <a:alphaModFix/>
          </a:blip>
          <a:srcRect b="0" l="0" r="0" t="0"/>
          <a:stretch/>
        </p:blipFill>
        <p:spPr>
          <a:xfrm>
            <a:off x="1025575" y="378675"/>
            <a:ext cx="6903100" cy="4077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TIPOS DE ETIQUETAS: GRUPO GENERAL</a:t>
            </a:r>
            <a:endParaRPr sz="4000">
              <a:latin typeface="Anton"/>
              <a:ea typeface="Anton"/>
              <a:cs typeface="Anton"/>
              <a:sym typeface="Anton"/>
            </a:endParaRPr>
          </a:p>
        </p:txBody>
      </p:sp>
      <p:sp>
        <p:nvSpPr>
          <p:cNvPr id="1041" name="Google Shape;1041;p1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n-GB" sz="2000">
                <a:solidFill>
                  <a:schemeClr val="dk1"/>
                </a:solidFill>
                <a:latin typeface="Helvetica Neue Light"/>
                <a:ea typeface="Helvetica Neue Light"/>
                <a:cs typeface="Helvetica Neue Light"/>
                <a:sym typeface="Helvetica Neue Light"/>
              </a:rPr>
              <a:t>Todas las etiquetas que van dentro del</a:t>
            </a:r>
            <a:r>
              <a:rPr lang="en-GB" sz="2000">
                <a:solidFill>
                  <a:schemeClr val="dk1"/>
                </a:solidFill>
                <a:latin typeface="Helvetica Neue"/>
                <a:ea typeface="Helvetica Neue"/>
                <a:cs typeface="Helvetica Neue"/>
                <a:sym typeface="Helvetica Neue"/>
              </a:rPr>
              <a:t> </a:t>
            </a:r>
            <a:r>
              <a:rPr b="1" lang="en-GB" sz="2000">
                <a:solidFill>
                  <a:schemeClr val="dk1"/>
                </a:solidFill>
                <a:latin typeface="Helvetica Neue"/>
                <a:ea typeface="Helvetica Neue"/>
                <a:cs typeface="Helvetica Neue"/>
                <a:sym typeface="Helvetica Neue"/>
              </a:rPr>
              <a:t>&lt;body&gt;&lt;/body&gt;</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Light"/>
                <a:ea typeface="Helvetica Neue Light"/>
                <a:cs typeface="Helvetica Neue Light"/>
                <a:sym typeface="Helvetica Neue Light"/>
              </a:rPr>
              <a:t>se dividen en dos grupos: </a:t>
            </a:r>
            <a:endParaRPr sz="2000">
              <a:solidFill>
                <a:schemeClr val="dk1"/>
              </a:solidFill>
              <a:latin typeface="Helvetica Neue Light"/>
              <a:ea typeface="Helvetica Neue Light"/>
              <a:cs typeface="Helvetica Neue Light"/>
              <a:sym typeface="Helvetica Neue Light"/>
            </a:endParaRPr>
          </a:p>
          <a:p>
            <a:pPr indent="-355600" lvl="0" marL="457200" rtl="0" algn="just">
              <a:lnSpc>
                <a:spcPct val="150000"/>
              </a:lnSpc>
              <a:spcBef>
                <a:spcPts val="1100"/>
              </a:spcBef>
              <a:spcAft>
                <a:spcPts val="0"/>
              </a:spcAft>
              <a:buClr>
                <a:srgbClr val="3CEFAB"/>
              </a:buClr>
              <a:buSzPts val="2000"/>
              <a:buFont typeface="Lato"/>
              <a:buChar char="●"/>
            </a:pPr>
            <a:r>
              <a:rPr lang="en-GB" sz="2000">
                <a:solidFill>
                  <a:schemeClr val="dk1"/>
                </a:solidFill>
                <a:latin typeface="Helvetica Neue Light"/>
                <a:ea typeface="Helvetica Neue Light"/>
                <a:cs typeface="Helvetica Neue Light"/>
                <a:sym typeface="Helvetica Neue Light"/>
              </a:rPr>
              <a:t>Elementos de bloque:</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Light"/>
                <a:ea typeface="Helvetica Neue Light"/>
                <a:cs typeface="Helvetica Neue Light"/>
                <a:sym typeface="Helvetica Neue Light"/>
              </a:rPr>
              <a:t>son aquellos que, sin ser modificados por CSS, ocupan el 100% del ancho del contenedor, y se mostrarán uno abajo del otro. </a:t>
            </a:r>
            <a:endParaRPr sz="2000">
              <a:solidFill>
                <a:schemeClr val="dk1"/>
              </a:solidFill>
              <a:latin typeface="Helvetica Neue Light"/>
              <a:ea typeface="Helvetica Neue Light"/>
              <a:cs typeface="Helvetica Neue Light"/>
              <a:sym typeface="Helvetica Neue Light"/>
            </a:endParaRPr>
          </a:p>
          <a:p>
            <a:pPr indent="-355600" lvl="0" marL="457200" rtl="0" algn="just">
              <a:lnSpc>
                <a:spcPct val="150000"/>
              </a:lnSpc>
              <a:spcBef>
                <a:spcPts val="0"/>
              </a:spcBef>
              <a:spcAft>
                <a:spcPts val="0"/>
              </a:spcAft>
              <a:buClr>
                <a:srgbClr val="3CEFAB"/>
              </a:buClr>
              <a:buSzPts val="2000"/>
              <a:buFont typeface="Lato"/>
              <a:buChar char="●"/>
            </a:pPr>
            <a:r>
              <a:rPr lang="en-GB" sz="2000">
                <a:solidFill>
                  <a:schemeClr val="dk1"/>
                </a:solidFill>
                <a:latin typeface="Helvetica Neue Light"/>
                <a:ea typeface="Helvetica Neue Light"/>
                <a:cs typeface="Helvetica Neue Light"/>
                <a:sym typeface="Helvetica Neue Light"/>
              </a:rPr>
              <a:t>Elementos de línea:</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Light"/>
                <a:ea typeface="Helvetica Neue Light"/>
                <a:cs typeface="Helvetica Neue Light"/>
                <a:sym typeface="Helvetica Neue Light"/>
              </a:rPr>
              <a:t>sólo ocupan el ancho que diga el contenido, y se verán uno al lado del otro.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p>
        </p:txBody>
      </p:sp>
      <p:pic>
        <p:nvPicPr>
          <p:cNvPr id="1042" name="Google Shape;1042;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2"/>
          <p:cNvSpPr txBox="1"/>
          <p:nvPr>
            <p:ph idx="1" type="body"/>
          </p:nvPr>
        </p:nvSpPr>
        <p:spPr>
          <a:xfrm>
            <a:off x="3626250" y="826425"/>
            <a:ext cx="5128200" cy="249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GB" sz="2000">
                <a:solidFill>
                  <a:schemeClr val="dk1"/>
                </a:solidFill>
                <a:latin typeface="Helvetica Neue"/>
                <a:ea typeface="Helvetica Neue"/>
                <a:cs typeface="Helvetica Neue"/>
                <a:sym typeface="Helvetica Neue"/>
              </a:rPr>
              <a:t>&lt;h1&gt; a &lt;h6&gt; (de bloque):</a:t>
            </a:r>
            <a:r>
              <a:rPr b="1" lang="en-GB" sz="2000">
                <a:solidFill>
                  <a:schemeClr val="dk1"/>
                </a:solidFill>
                <a:latin typeface="Didact Gothic"/>
                <a:ea typeface="Didact Gothic"/>
                <a:cs typeface="Didact Gothic"/>
                <a:sym typeface="Didact Gothic"/>
              </a:rPr>
              <a:t> </a:t>
            </a:r>
            <a:r>
              <a:rPr lang="en-GB" sz="2000">
                <a:solidFill>
                  <a:schemeClr val="dk1"/>
                </a:solidFill>
                <a:latin typeface="Helvetica Neue Light"/>
                <a:ea typeface="Helvetica Neue Light"/>
                <a:cs typeface="Helvetica Neue Light"/>
                <a:sym typeface="Helvetica Neue Light"/>
              </a:rPr>
              <a:t>un encabezado es, semánticamente hablando, el texto que encabeza o titula el contenido que sigue. Se puede tratar de un artículo, un texto o una sección del documento que estamos viendo.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p>
        </p:txBody>
      </p:sp>
      <p:pic>
        <p:nvPicPr>
          <p:cNvPr id="1048" name="Google Shape;1048;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1049" name="Google Shape;1049;p132"/>
          <p:cNvGraphicFramePr/>
          <p:nvPr/>
        </p:nvGraphicFramePr>
        <p:xfrm>
          <a:off x="527075" y="1106500"/>
          <a:ext cx="3000000" cy="3000000"/>
        </p:xfrm>
        <a:graphic>
          <a:graphicData uri="http://schemas.openxmlformats.org/drawingml/2006/table">
            <a:tbl>
              <a:tblPr>
                <a:noFill/>
                <a:tableStyleId>{D50D40CC-03BF-4D8B-BB65-32B81D18B89D}</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      </a:t>
                      </a:r>
                      <a:r>
                        <a:rPr lang="en-GB"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050" name="Google Shape;1050;p132"/>
          <p:cNvSpPr txBox="1"/>
          <p:nvPr/>
        </p:nvSpPr>
        <p:spPr>
          <a:xfrm>
            <a:off x="1159650" y="3204325"/>
            <a:ext cx="6698700" cy="152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n-GB" sz="2200" u="none" cap="none" strike="noStrike">
                <a:solidFill>
                  <a:schemeClr val="dk1"/>
                </a:solidFill>
                <a:latin typeface="Helvetica Neue"/>
                <a:ea typeface="Helvetica Neue"/>
                <a:cs typeface="Helvetica Neue"/>
                <a:sym typeface="Helvetica Neue"/>
              </a:rPr>
              <a:t>Existen 6 niveles: </a:t>
            </a:r>
            <a:r>
              <a:rPr b="1" i="0" lang="en-GB" sz="2200" u="none" cap="none" strike="noStrike">
                <a:solidFill>
                  <a:schemeClr val="dk1"/>
                </a:solidFill>
                <a:highlight>
                  <a:srgbClr val="E0FF00"/>
                </a:highlight>
                <a:latin typeface="Helvetica Neue"/>
                <a:ea typeface="Helvetica Neue"/>
                <a:cs typeface="Helvetica Neue"/>
                <a:sym typeface="Helvetica Neue"/>
              </a:rPr>
              <a:t>del &lt;h1&gt;&lt;/h1&gt; al &lt;h6&gt;&lt;/h6&gt;</a:t>
            </a:r>
            <a:endParaRPr b="1" i="0" sz="22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ctr">
              <a:lnSpc>
                <a:spcPct val="150000"/>
              </a:lnSpc>
              <a:spcBef>
                <a:spcPts val="0"/>
              </a:spcBef>
              <a:spcAft>
                <a:spcPts val="110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Esta jerarquía se debe respetar </a:t>
            </a:r>
            <a:r>
              <a:rPr b="1" i="0" lang="en-GB" sz="1800" u="none" cap="none" strike="noStrike">
                <a:solidFill>
                  <a:schemeClr val="dk1"/>
                </a:solidFill>
                <a:latin typeface="Helvetica Neue"/>
                <a:ea typeface="Helvetica Neue"/>
                <a:cs typeface="Helvetica Neue"/>
                <a:sym typeface="Helvetica Neue"/>
              </a:rPr>
              <a:t>en cada documento HTML</a:t>
            </a:r>
            <a:r>
              <a:rPr b="0" i="0" lang="en-GB" sz="1800" u="none" cap="none" strike="noStrike">
                <a:solidFill>
                  <a:schemeClr val="dk1"/>
                </a:solidFill>
                <a:latin typeface="Helvetica Neue Light"/>
                <a:ea typeface="Helvetica Neue Light"/>
                <a:cs typeface="Helvetica Neue Light"/>
                <a:sym typeface="Helvetica Neue Light"/>
              </a:rPr>
              <a:t> que forme parte del sitio web.</a:t>
            </a:r>
            <a:endParaRPr b="0"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graphicFrame>
        <p:nvGraphicFramePr>
          <p:cNvPr id="1055" name="Google Shape;1055;p133"/>
          <p:cNvGraphicFramePr/>
          <p:nvPr/>
        </p:nvGraphicFramePr>
        <p:xfrm>
          <a:off x="1345650" y="384425"/>
          <a:ext cx="3000000" cy="3000000"/>
        </p:xfrm>
        <a:graphic>
          <a:graphicData uri="http://schemas.openxmlformats.org/drawingml/2006/table">
            <a:tbl>
              <a:tblPr>
                <a:noFill/>
                <a:tableStyleId>{D50D40CC-03BF-4D8B-BB65-32B81D18B89D}</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 REINO ANIMAL &lt;/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 Vertebrados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Mamiferos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Bipedos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Cuadrúpedos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Aves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Voladoras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No voladoras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Reptiles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Peces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Anfibios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 Invertebrados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Insectos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Voladores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No Voladores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1056" name="Google Shape;1056;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4"/>
          <p:cNvSpPr txBox="1"/>
          <p:nvPr>
            <p:ph idx="1" type="body"/>
          </p:nvPr>
        </p:nvSpPr>
        <p:spPr>
          <a:xfrm>
            <a:off x="4991325" y="1371525"/>
            <a:ext cx="3235500" cy="26805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&lt;p&gt;&lt;/p&gt;</a:t>
            </a:r>
            <a:endParaRPr>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&lt;br/&gt; (de bloque)</a:t>
            </a:r>
            <a:endParaRPr>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&lt;em&gt; (de línea)</a:t>
            </a:r>
            <a:endParaRPr>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&lt;strong&gt; (de línea)</a:t>
            </a:r>
            <a:endParaRPr b="1">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&lt;div&gt; (de bloque)</a:t>
            </a:r>
            <a:endParaRPr b="1">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&lt;span&gt; (de línea):</a:t>
            </a:r>
            <a:endParaRPr b="1">
              <a:solidFill>
                <a:schemeClr val="dk1"/>
              </a:solidFill>
              <a:latin typeface="Didact Gothic"/>
              <a:ea typeface="Didact Gothic"/>
              <a:cs typeface="Didact Gothic"/>
              <a:sym typeface="Didact Gothic"/>
            </a:endParaRPr>
          </a:p>
        </p:txBody>
      </p:sp>
      <p:pic>
        <p:nvPicPr>
          <p:cNvPr id="1062" name="Google Shape;1062;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63" name="Google Shape;1063;p134"/>
          <p:cNvSpPr txBox="1"/>
          <p:nvPr>
            <p:ph type="title"/>
          </p:nvPr>
        </p:nvSpPr>
        <p:spPr>
          <a:xfrm>
            <a:off x="2886300" y="421075"/>
            <a:ext cx="33714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ETIQUETAS HTML:</a:t>
            </a:r>
            <a:endParaRPr sz="4000">
              <a:latin typeface="Anton"/>
              <a:ea typeface="Anton"/>
              <a:cs typeface="Anton"/>
              <a:sym typeface="Anton"/>
            </a:endParaRPr>
          </a:p>
        </p:txBody>
      </p:sp>
      <p:pic>
        <p:nvPicPr>
          <p:cNvPr id="1064" name="Google Shape;1064;p134"/>
          <p:cNvPicPr preferRelativeResize="0"/>
          <p:nvPr/>
        </p:nvPicPr>
        <p:blipFill rotWithShape="1">
          <a:blip r:embed="rId4">
            <a:alphaModFix/>
          </a:blip>
          <a:srcRect b="0" l="0" r="0" t="0"/>
          <a:stretch/>
        </p:blipFill>
        <p:spPr>
          <a:xfrm>
            <a:off x="966553" y="1371522"/>
            <a:ext cx="3643475" cy="2555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35"/>
          <p:cNvSpPr txBox="1"/>
          <p:nvPr>
            <p:ph type="title"/>
          </p:nvPr>
        </p:nvSpPr>
        <p:spPr>
          <a:xfrm>
            <a:off x="311700" y="458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latin typeface="Helvetica Neue Light"/>
                <a:ea typeface="Helvetica Neue Light"/>
                <a:cs typeface="Helvetica Neue Light"/>
                <a:sym typeface="Helvetica Neue Light"/>
              </a:rPr>
              <a:t>Utilizaremos todas estas etiquetas en nuestro primer ejemplo de estructura web: </a:t>
            </a:r>
            <a:endParaRPr sz="1800">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2800"/>
              <a:buNone/>
            </a:pPr>
            <a:r>
              <a:t/>
            </a:r>
            <a:endParaRPr sz="1800"/>
          </a:p>
        </p:txBody>
      </p:sp>
      <p:graphicFrame>
        <p:nvGraphicFramePr>
          <p:cNvPr id="1070" name="Google Shape;1070;p135"/>
          <p:cNvGraphicFramePr/>
          <p:nvPr/>
        </p:nvGraphicFramePr>
        <p:xfrm>
          <a:off x="406450" y="984725"/>
          <a:ext cx="3000000" cy="3000000"/>
        </p:xfrm>
        <a:graphic>
          <a:graphicData uri="http://schemas.openxmlformats.org/drawingml/2006/table">
            <a:tbl>
              <a:tblPr>
                <a:noFill/>
                <a:tableStyleId>{D50D40CC-03BF-4D8B-BB65-32B81D18B89D}</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&lt;!DOCTYPE html&gt;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html</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head</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meta</a:t>
                      </a:r>
                      <a:r>
                        <a:rPr lang="en-GB" sz="1800" u="none" cap="none" strike="noStrike">
                          <a:solidFill>
                            <a:srgbClr val="D9D9D9"/>
                          </a:solidFill>
                          <a:latin typeface="Didact Gothic"/>
                          <a:ea typeface="Didact Gothic"/>
                          <a:cs typeface="Didact Gothic"/>
                          <a:sym typeface="Didact Gothic"/>
                        </a:rPr>
                        <a:t> </a:t>
                      </a:r>
                      <a:r>
                        <a:rPr lang="en-GB" sz="1800" u="none" cap="none" strike="noStrike">
                          <a:solidFill>
                            <a:srgbClr val="FF9900"/>
                          </a:solidFill>
                          <a:latin typeface="Didact Gothic"/>
                          <a:ea typeface="Didact Gothic"/>
                          <a:cs typeface="Didact Gothic"/>
                          <a:sym typeface="Didact Gothic"/>
                        </a:rPr>
                        <a:t>charset</a:t>
                      </a:r>
                      <a:r>
                        <a:rPr lang="en-GB" sz="1800" u="none" cap="none" strike="noStrike">
                          <a:solidFill>
                            <a:srgbClr val="D9D9D9"/>
                          </a:solidFill>
                          <a:latin typeface="Didact Gothic"/>
                          <a:ea typeface="Didact Gothic"/>
                          <a:cs typeface="Didact Gothic"/>
                          <a:sym typeface="Didact Gothic"/>
                        </a:rPr>
                        <a:t>=</a:t>
                      </a:r>
                      <a:r>
                        <a:rPr lang="en-GB" sz="1800" u="none" cap="none" strike="noStrike">
                          <a:solidFill>
                            <a:srgbClr val="93C47D"/>
                          </a:solidFill>
                          <a:latin typeface="Didact Gothic"/>
                          <a:ea typeface="Didact Gothic"/>
                          <a:cs typeface="Didact Gothic"/>
                          <a:sym typeface="Didact Gothic"/>
                        </a:rPr>
                        <a:t>"utf-8"</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title</a:t>
                      </a:r>
                      <a:r>
                        <a:rPr lang="en-GB" sz="1800" u="none" cap="none" strike="noStrike">
                          <a:solidFill>
                            <a:srgbClr val="D9D9D9"/>
                          </a:solidFill>
                          <a:latin typeface="Didact Gothic"/>
                          <a:ea typeface="Didact Gothic"/>
                          <a:cs typeface="Didact Gothic"/>
                          <a:sym typeface="Didact Gothic"/>
                        </a:rPr>
                        <a:t>&gt;Mi primer sitio web&lt;/</a:t>
                      </a:r>
                      <a:r>
                        <a:rPr lang="en-GB" sz="1800" u="none" cap="none" strike="noStrike">
                          <a:solidFill>
                            <a:srgbClr val="E06666"/>
                          </a:solidFill>
                          <a:latin typeface="Didact Gothic"/>
                          <a:ea typeface="Didact Gothic"/>
                          <a:cs typeface="Didact Gothic"/>
                          <a:sym typeface="Didact Gothic"/>
                        </a:rPr>
                        <a:t>title</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head</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body</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&gt;Nombres&lt;/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&gt;Mi nombre es:&lt;/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 Tu Nombre y Apellido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&gt;El nombre del profesor es:&lt;/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 Nombre y apellido del profesor</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body</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html</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1071" name="Google Shape;1071;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36"/>
          <p:cNvSpPr txBox="1"/>
          <p:nvPr>
            <p:ph type="title"/>
          </p:nvPr>
        </p:nvSpPr>
        <p:spPr>
          <a:xfrm>
            <a:off x="311700" y="2815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HTML5 </a:t>
            </a:r>
            <a:endParaRPr i="1" sz="4000"/>
          </a:p>
        </p:txBody>
      </p:sp>
      <p:sp>
        <p:nvSpPr>
          <p:cNvPr id="1077" name="Google Shape;1077;p136"/>
          <p:cNvSpPr txBox="1"/>
          <p:nvPr>
            <p:ph idx="1" type="body"/>
          </p:nvPr>
        </p:nvSpPr>
        <p:spPr>
          <a:xfrm>
            <a:off x="311700" y="1816375"/>
            <a:ext cx="4243500" cy="19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HTML5 incorpora </a:t>
            </a:r>
            <a:r>
              <a:rPr b="1" lang="en-GB" sz="2000">
                <a:solidFill>
                  <a:schemeClr val="dk1"/>
                </a:solidFill>
                <a:latin typeface="Helvetica Neue"/>
                <a:ea typeface="Helvetica Neue"/>
                <a:cs typeface="Helvetica Neue"/>
                <a:sym typeface="Helvetica Neue"/>
              </a:rPr>
              <a:t>etiquetas semánticas</a:t>
            </a:r>
            <a:r>
              <a:rPr lang="en-GB" sz="2000">
                <a:solidFill>
                  <a:schemeClr val="dk1"/>
                </a:solidFill>
                <a:latin typeface="Helvetica Neue Light"/>
                <a:ea typeface="Helvetica Neue Light"/>
                <a:cs typeface="Helvetica Neue Light"/>
                <a:sym typeface="Helvetica Neue Light"/>
              </a:rPr>
              <a:t> que no sólo generan estructura, sino que también definen su contenido.</a:t>
            </a:r>
            <a:endParaRPr sz="2000">
              <a:latin typeface="Helvetica Neue Light"/>
              <a:ea typeface="Helvetica Neue Light"/>
              <a:cs typeface="Helvetica Neue Light"/>
              <a:sym typeface="Helvetica Neue Light"/>
            </a:endParaRPr>
          </a:p>
        </p:txBody>
      </p:sp>
      <p:pic>
        <p:nvPicPr>
          <p:cNvPr id="1078" name="Google Shape;1078;p136"/>
          <p:cNvPicPr preferRelativeResize="0"/>
          <p:nvPr/>
        </p:nvPicPr>
        <p:blipFill rotWithShape="1">
          <a:blip r:embed="rId3">
            <a:alphaModFix/>
          </a:blip>
          <a:srcRect b="0" l="0" r="0" t="0"/>
          <a:stretch/>
        </p:blipFill>
        <p:spPr>
          <a:xfrm>
            <a:off x="5010250" y="1212800"/>
            <a:ext cx="2828051" cy="3170349"/>
          </a:xfrm>
          <a:prstGeom prst="rect">
            <a:avLst/>
          </a:prstGeom>
          <a:noFill/>
          <a:ln>
            <a:noFill/>
          </a:ln>
        </p:spPr>
      </p:pic>
      <p:pic>
        <p:nvPicPr>
          <p:cNvPr id="1079" name="Google Shape;1079;p136"/>
          <p:cNvPicPr preferRelativeResize="0"/>
          <p:nvPr/>
        </p:nvPicPr>
        <p:blipFill rotWithShape="1">
          <a:blip r:embed="rId4">
            <a:alphaModFix/>
          </a:blip>
          <a:srcRect b="0" l="0" r="0" t="0"/>
          <a:stretch/>
        </p:blipFill>
        <p:spPr>
          <a:xfrm>
            <a:off x="7703975" y="4585875"/>
            <a:ext cx="1186526" cy="3306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83" name="Shape 1083"/>
        <p:cNvGrpSpPr/>
        <p:nvPr/>
      </p:nvGrpSpPr>
      <p:grpSpPr>
        <a:xfrm>
          <a:off x="0" y="0"/>
          <a:ext cx="0" cy="0"/>
          <a:chOff x="0" y="0"/>
          <a:chExt cx="0" cy="0"/>
        </a:xfrm>
      </p:grpSpPr>
      <p:pic>
        <p:nvPicPr>
          <p:cNvPr id="1084" name="Google Shape;1084;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85" name="Google Shape;1085;p137"/>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1086" name="Google Shape;1086;p13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087" name="Google Shape;1087;p137"/>
          <p:cNvSpPr txBox="1"/>
          <p:nvPr/>
        </p:nvSpPr>
        <p:spPr>
          <a:xfrm>
            <a:off x="1473750" y="31837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SKETCH</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Crea un sketch en papel.</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1093" name="Google Shape;1093;p1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94" name="Google Shape;1094;p13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4" name="Shape 244"/>
        <p:cNvGrpSpPr/>
        <p:nvPr/>
      </p:nvGrpSpPr>
      <p:grpSpPr>
        <a:xfrm>
          <a:off x="0" y="0"/>
          <a:ext cx="0" cy="0"/>
          <a:chOff x="0" y="0"/>
          <a:chExt cx="0" cy="0"/>
        </a:xfrm>
      </p:grpSpPr>
      <p:sp>
        <p:nvSpPr>
          <p:cNvPr id="245" name="Google Shape;245;p40"/>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n-GB" sz="1800" u="sng" cap="none" strike="noStrike">
                <a:solidFill>
                  <a:schemeClr val="hlink"/>
                </a:solidFill>
                <a:latin typeface="Helvetica Neue Light"/>
                <a:ea typeface="Helvetica Neue Light"/>
                <a:cs typeface="Helvetica Neue Light"/>
                <a:sym typeface="Helvetica Neue Light"/>
                <a:hlinkClick r:id="rId3"/>
              </a:rPr>
              <a:t>aquí</a:t>
            </a:r>
            <a:r>
              <a:rPr b="0" i="0" lang="en-GB"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46" name="Google Shape;246;p40"/>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47" name="Google Shape;247;p40"/>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9"/>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00" name="Google Shape;1100;p139"/>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Diseña un sketch en papel, con aquello que incluiría el sitio web que crearás para tu Proyecto Final. Piensa qué secciones podría tener. Debe tener un encabezado, un logo y pie de página. Cuentas con 10 minutos para hacer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101" name="Google Shape;1101;p1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2" name="Google Shape;1102;p13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4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NUEVO DOCUMENTO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Crea un documento nuevo.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1108" name="Google Shape;1108;p1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9" name="Google Shape;1109;p14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41"/>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15" name="Google Shape;1115;p141"/>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En el editor de texto (Sublime), crea un documento nuevo llamado “index.html”. Escribe con etiquetas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Nombre y apellido: </a:t>
            </a:r>
            <a:r>
              <a:rPr b="0" i="0" lang="en-GB" sz="1800" u="none" cap="none" strike="noStrike">
                <a:solidFill>
                  <a:schemeClr val="dk1"/>
                </a:solidFill>
                <a:latin typeface="Helvetica Neue Light"/>
                <a:ea typeface="Helvetica Neue Light"/>
                <a:cs typeface="Helvetica Neue Light"/>
                <a:sym typeface="Helvetica Neue Light"/>
              </a:rPr>
              <a:t>tu nombre y apellido.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Nombre del docente:</a:t>
            </a:r>
            <a:r>
              <a:rPr b="0" i="0" lang="en-GB" sz="1800" u="none" cap="none" strike="noStrike">
                <a:solidFill>
                  <a:schemeClr val="dk1"/>
                </a:solidFill>
                <a:latin typeface="Helvetica Neue Light"/>
                <a:ea typeface="Helvetica Neue Light"/>
                <a:cs typeface="Helvetica Neue Light"/>
                <a:sym typeface="Helvetica Neue Light"/>
              </a:rPr>
              <a:t> su nombre y apellido.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Guarda, abre el archivo en el browser de tu preferencia, y observa el resultado. Contarás con 15 minutos para realizar la actividad.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116" name="Google Shape;1116;p1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7" name="Google Shape;1117;p141"/>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WIREFRAME Y ESQUELETO HTML</a:t>
            </a:r>
            <a:endParaRPr b="0" i="1" sz="4000" u="none" cap="none" strike="noStrike">
              <a:solidFill>
                <a:srgbClr val="000000"/>
              </a:solidFill>
              <a:latin typeface="Anton"/>
              <a:ea typeface="Anton"/>
              <a:cs typeface="Anton"/>
              <a:sym typeface="Anton"/>
            </a:endParaRPr>
          </a:p>
        </p:txBody>
      </p:sp>
      <p:sp>
        <p:nvSpPr>
          <p:cNvPr id="1123" name="Google Shape;1123;p142"/>
          <p:cNvSpPr txBox="1"/>
          <p:nvPr/>
        </p:nvSpPr>
        <p:spPr>
          <a:xfrm>
            <a:off x="938100" y="3716050"/>
            <a:ext cx="7267800" cy="8847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chemeClr val="dk1"/>
              </a:buClr>
              <a:buSzPts val="1700"/>
              <a:buFont typeface="Helvetica Neue Light"/>
              <a:buAutoNum type="arabicPeriod"/>
            </a:pPr>
            <a:r>
              <a:rPr b="0" i="0" lang="en-GB" sz="1700" u="none" cap="none" strike="noStrike">
                <a:solidFill>
                  <a:schemeClr val="dk1"/>
                </a:solidFill>
                <a:latin typeface="Helvetica Neue Light"/>
                <a:ea typeface="Helvetica Neue Light"/>
                <a:cs typeface="Helvetica Neue Light"/>
                <a:sym typeface="Helvetica Neue Light"/>
              </a:rPr>
              <a:t>Crea un wireframe en Balsamiq, basado en el sketch diseñado en clase. Debe tener un encabezado, un logo y un pie de página.</a:t>
            </a:r>
            <a:r>
              <a:rPr b="0" i="1" lang="en-GB" sz="1700" u="none" cap="none" strike="noStrike">
                <a:solidFill>
                  <a:schemeClr val="dk1"/>
                </a:solidFill>
                <a:latin typeface="Helvetica Neue Light"/>
                <a:ea typeface="Helvetica Neue Light"/>
                <a:cs typeface="Helvetica Neue Light"/>
                <a:sym typeface="Helvetica Neue Light"/>
              </a:rPr>
              <a:t> </a:t>
            </a:r>
            <a:endParaRPr b="0" i="1"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chemeClr val="dk1"/>
              </a:buClr>
              <a:buSzPts val="1700"/>
              <a:buFont typeface="Helvetica Neue Light"/>
              <a:buAutoNum type="arabicPeriod"/>
            </a:pPr>
            <a:r>
              <a:rPr b="0" i="0" lang="en-GB" sz="1700" u="none" cap="none" strike="noStrike">
                <a:solidFill>
                  <a:schemeClr val="dk1"/>
                </a:solidFill>
                <a:latin typeface="Helvetica Neue Light"/>
                <a:ea typeface="Helvetica Neue Light"/>
                <a:cs typeface="Helvetica Neue Light"/>
                <a:sym typeface="Helvetica Neue Light"/>
              </a:rPr>
              <a:t>Crea el esqueleto en HTML de la página principal, usando el wireframe como base.</a:t>
            </a:r>
            <a:endParaRPr b="0" i="0" sz="15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124" name="Google Shape;1124;p1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5" name="Google Shape;1125;p14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126" name="Google Shape;1126;p142"/>
          <p:cNvSpPr/>
          <p:nvPr/>
        </p:nvSpPr>
        <p:spPr>
          <a:xfrm>
            <a:off x="4920925" y="886225"/>
            <a:ext cx="553200" cy="5532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700" u="none" cap="none" strike="noStrike">
                <a:solidFill>
                  <a:srgbClr val="FFFFFF"/>
                </a:solidFill>
                <a:latin typeface="Helvetica Neue"/>
                <a:ea typeface="Helvetica Neue"/>
                <a:cs typeface="Helvetica Neue"/>
                <a:sym typeface="Helvetica Neue"/>
              </a:rPr>
              <a:t>1 y 2</a:t>
            </a:r>
            <a:endParaRPr b="1" i="0" sz="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graphicFrame>
        <p:nvGraphicFramePr>
          <p:cNvPr id="1131" name="Google Shape;1131;p143"/>
          <p:cNvGraphicFramePr/>
          <p:nvPr/>
        </p:nvGraphicFramePr>
        <p:xfrm>
          <a:off x="153263" y="344100"/>
          <a:ext cx="3000000" cy="3000000"/>
        </p:xfrm>
        <a:graphic>
          <a:graphicData uri="http://schemas.openxmlformats.org/drawingml/2006/table">
            <a:tbl>
              <a:tblPr>
                <a:noFill/>
                <a:tableStyleId>{B1206002-0274-4432-B581-A9F3EF492076}</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u="none" cap="none" strike="noStrike">
                          <a:solidFill>
                            <a:schemeClr val="dk1"/>
                          </a:solidFill>
                          <a:latin typeface="Anton"/>
                          <a:ea typeface="Anton"/>
                          <a:cs typeface="Anton"/>
                          <a:sym typeface="Anton"/>
                        </a:rPr>
                        <a:t>WIREFRAME Y ESQUELETO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Formato: </a:t>
                      </a:r>
                      <a:r>
                        <a:rPr lang="en-GB" sz="1300" u="none" cap="none" strike="noStrike">
                          <a:solidFill>
                            <a:schemeClr val="dk1"/>
                          </a:solidFill>
                          <a:latin typeface="Helvetica Neue Light"/>
                          <a:ea typeface="Helvetica Neue Light"/>
                          <a:cs typeface="Helvetica Neue Light"/>
                          <a:sym typeface="Helvetica Neue Light"/>
                        </a:rPr>
                        <a:t>el sketch deberá entregarse en formato papel o </a:t>
                      </a:r>
                      <a:r>
                        <a:rPr lang="en-GB" sz="1300" u="sng" cap="none" strike="noStrike">
                          <a:solidFill>
                            <a:schemeClr val="hlink"/>
                          </a:solidFill>
                          <a:latin typeface="Helvetica Neue Light"/>
                          <a:ea typeface="Helvetica Neue Light"/>
                          <a:cs typeface="Helvetica Neue Light"/>
                          <a:sym typeface="Helvetica Neue Light"/>
                          <a:hlinkClick r:id="rId3"/>
                        </a:rPr>
                        <a:t>Balsamiq</a:t>
                      </a:r>
                      <a:r>
                        <a:rPr lang="en-GB" sz="1300" u="none" cap="none" strike="noStrike">
                          <a:solidFill>
                            <a:schemeClr val="dk1"/>
                          </a:solidFill>
                          <a:latin typeface="Helvetica Neue Light"/>
                          <a:ea typeface="Helvetica Neue Light"/>
                          <a:cs typeface="Helvetica Neue Light"/>
                          <a:sym typeface="Helvetica Neue Light"/>
                        </a:rPr>
                        <a:t>, mientras que el esqueleto en HTML en </a:t>
                      </a:r>
                      <a:r>
                        <a:rPr lang="en-GB" sz="1300" u="sng" cap="none" strike="noStrike">
                          <a:solidFill>
                            <a:schemeClr val="hlink"/>
                          </a:solidFill>
                          <a:latin typeface="Helvetica Neue Light"/>
                          <a:ea typeface="Helvetica Neue Light"/>
                          <a:cs typeface="Helvetica Neue Light"/>
                          <a:sym typeface="Helvetica Neue Light"/>
                          <a:hlinkClick r:id="rId4"/>
                        </a:rPr>
                        <a:t>Sublime Text</a:t>
                      </a:r>
                      <a:r>
                        <a:rPr lang="en-GB" sz="1300" u="none" cap="none" strike="noStrike">
                          <a:solidFill>
                            <a:schemeClr val="dk1"/>
                          </a:solidFill>
                          <a:latin typeface="Helvetica Neue Light"/>
                          <a:ea typeface="Helvetica Neue Light"/>
                          <a:cs typeface="Helvetica Neue Light"/>
                          <a:sym typeface="Helvetica Neue Light"/>
                        </a:rPr>
                        <a:t> o </a:t>
                      </a:r>
                      <a:r>
                        <a:rPr lang="en-GB" sz="1300" u="sng" cap="none" strike="noStrike">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VisualStudio</a:t>
                      </a:r>
                      <a:r>
                        <a:rPr lang="en-GB" sz="1300" u="none" cap="none" strike="noStrike">
                          <a:solidFill>
                            <a:schemeClr val="dk1"/>
                          </a:solidFill>
                          <a:latin typeface="Helvetica Neue Light"/>
                          <a:ea typeface="Helvetica Neue Light"/>
                          <a:cs typeface="Helvetica Neue Light"/>
                          <a:sym typeface="Helvetica Neue Light"/>
                        </a:rPr>
                        <a:t>. Utiliza el nombre </a:t>
                      </a:r>
                      <a:r>
                        <a:rPr lang="en-GB" sz="13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300" u="none" cap="none" strike="noStrike">
                          <a:solidFill>
                            <a:schemeClr val="dk1"/>
                          </a:solidFill>
                          <a:latin typeface="Helvetica Neue Light"/>
                          <a:ea typeface="Helvetica Neue Light"/>
                          <a:cs typeface="Helvetica Neue Light"/>
                          <a:sym typeface="Helvetica Neue Light"/>
                        </a:rPr>
                        <a:t>. </a:t>
                      </a:r>
                      <a:endParaRPr sz="13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Sugerencia: </a:t>
                      </a:r>
                      <a:r>
                        <a:rPr lang="en-GB" sz="1300" u="none" cap="none" strike="noStrike">
                          <a:solidFill>
                            <a:schemeClr val="dk1"/>
                          </a:solidFill>
                          <a:latin typeface="Helvetica Neue Light"/>
                          <a:ea typeface="Helvetica Neue Light"/>
                          <a:cs typeface="Helvetica Neue Light"/>
                          <a:sym typeface="Helvetica Neue Light"/>
                        </a:rPr>
                        <a:t>elige la temática para el proyecto final y realiza las tareas en base a ello.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sz="1300" u="none" cap="none" strike="noStrike"/>
                        <a:t>&gt;&gt;</a:t>
                      </a:r>
                      <a:r>
                        <a:rPr b="1" lang="en-GB" sz="1300" u="none" cap="none" strike="noStrike">
                          <a:solidFill>
                            <a:srgbClr val="4D5156"/>
                          </a:solidFill>
                        </a:rPr>
                        <a:t> </a:t>
                      </a:r>
                      <a:r>
                        <a:rPr b="1" lang="en-GB" sz="1300" u="none" cap="none" strike="noStrike">
                          <a:latin typeface="Helvetica Neue"/>
                          <a:ea typeface="Helvetica Neue"/>
                          <a:cs typeface="Helvetica Neue"/>
                          <a:sym typeface="Helvetica Neue"/>
                        </a:rPr>
                        <a:t>Consigna:</a:t>
                      </a:r>
                      <a:r>
                        <a:rPr lang="en-GB" sz="1300" u="none" cap="none" strike="noStrike">
                          <a:latin typeface="Helvetica Neue Light"/>
                          <a:ea typeface="Helvetica Neue Light"/>
                          <a:cs typeface="Helvetica Neue Light"/>
                          <a:sym typeface="Helvetica Neue Light"/>
                        </a:rPr>
                        <a:t> </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rgbClr val="000000"/>
                        </a:buClr>
                        <a:buSzPts val="1300"/>
                        <a:buFont typeface="Helvetica Neue Light"/>
                        <a:buAutoNum type="arabicPeriod"/>
                      </a:pPr>
                      <a:r>
                        <a:rPr lang="en-GB" sz="1300" u="none" cap="none" strike="noStrike">
                          <a:latin typeface="Helvetica Neue Light"/>
                          <a:ea typeface="Helvetica Neue Light"/>
                          <a:cs typeface="Helvetica Neue Light"/>
                          <a:sym typeface="Helvetica Neue Light"/>
                        </a:rPr>
                        <a:t>Crea un sketch del sitio web con el tema que crearás para tu Proyecto final. Piensa qué secciones podría tener, e incluye un encabezado, un logo y un pie de página.</a:t>
                      </a:r>
                      <a:endParaRPr sz="1300" u="none" cap="none" strike="noStrike">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rgbClr val="000000"/>
                        </a:buClr>
                        <a:buSzPts val="1300"/>
                        <a:buFont typeface="Helvetica Neue Light"/>
                        <a:buAutoNum type="arabicPeriod"/>
                      </a:pPr>
                      <a:r>
                        <a:rPr lang="en-GB" sz="1300" u="none" cap="none" strike="noStrike">
                          <a:latin typeface="Helvetica Neue Light"/>
                          <a:ea typeface="Helvetica Neue Light"/>
                          <a:cs typeface="Helvetica Neue Light"/>
                          <a:sym typeface="Helvetica Neue Light"/>
                        </a:rPr>
                        <a:t>Construye el esqueleto en HTML semánticamente correcto de la sección principal de la WEB, utilizando las etiquetas HTML vistas.</a:t>
                      </a:r>
                      <a:endParaRPr sz="13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300" u="none" cap="none" strike="noStrike"/>
                        <a:t>&gt;&gt;</a:t>
                      </a:r>
                      <a:r>
                        <a:rPr b="1" lang="en-GB" sz="1300" u="none" cap="none" strike="noStrike">
                          <a:solidFill>
                            <a:schemeClr val="dk1"/>
                          </a:solidFill>
                          <a:latin typeface="Helvetica Neue"/>
                          <a:ea typeface="Helvetica Neue"/>
                          <a:cs typeface="Helvetica Neue"/>
                          <a:sym typeface="Helvetica Neue"/>
                        </a:rPr>
                        <a:t>Aspectos a incluir en el entregable:</a:t>
                      </a:r>
                      <a:endParaRPr b="1" sz="1300" u="none" cap="none" strike="noStrike">
                        <a:solidFill>
                          <a:schemeClr val="dk1"/>
                        </a:solidFill>
                        <a:latin typeface="Helvetica Neue"/>
                        <a:ea typeface="Helvetica Neue"/>
                        <a:cs typeface="Helvetica Neue"/>
                        <a:sym typeface="Helvetica Neue"/>
                      </a:endParaRPr>
                    </a:p>
                    <a:p>
                      <a:pPr indent="-311150" lvl="0" marL="457200" marR="0" rtl="0" algn="l">
                        <a:lnSpc>
                          <a:spcPct val="100000"/>
                        </a:lnSpc>
                        <a:spcBef>
                          <a:spcPts val="0"/>
                        </a:spcBef>
                        <a:spcAft>
                          <a:spcPts val="0"/>
                        </a:spcAft>
                        <a:buClr>
                          <a:schemeClr val="dk1"/>
                        </a:buClr>
                        <a:buSzPts val="1300"/>
                        <a:buFont typeface="Helvetica Neue Light"/>
                        <a:buAutoNum type="arabicPeriod"/>
                      </a:pPr>
                      <a:r>
                        <a:rPr lang="en-GB" sz="1300" u="none" cap="none" strike="noStrike">
                          <a:solidFill>
                            <a:schemeClr val="dk1"/>
                          </a:solidFill>
                          <a:latin typeface="Helvetica Neue Light"/>
                          <a:ea typeface="Helvetica Neue Light"/>
                          <a:cs typeface="Helvetica Neue Light"/>
                          <a:sym typeface="Helvetica Neue Light"/>
                        </a:rPr>
                        <a:t>Wireframe:</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sz="1300" u="none" cap="none" strike="noStrike">
                          <a:solidFill>
                            <a:schemeClr val="dk1"/>
                          </a:solidFill>
                          <a:latin typeface="Helvetica Neue Light"/>
                          <a:ea typeface="Helvetica Neue Light"/>
                          <a:cs typeface="Helvetica Neue Light"/>
                          <a:sym typeface="Helvetica Neue Light"/>
                        </a:rPr>
                        <a:t>Diseñar un encabezado, logo y pie de página.</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sz="1300" u="none" cap="none" strike="noStrike">
                          <a:solidFill>
                            <a:schemeClr val="dk1"/>
                          </a:solidFill>
                          <a:latin typeface="Helvetica Neue Light"/>
                          <a:ea typeface="Helvetica Neue Light"/>
                          <a:cs typeface="Helvetica Neue Light"/>
                          <a:sym typeface="Helvetica Neue Light"/>
                        </a:rPr>
                        <a:t>Pensar qué secciones podría tener la primera página del sitio.</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00000"/>
                        </a:lnSpc>
                        <a:spcBef>
                          <a:spcPts val="0"/>
                        </a:spcBef>
                        <a:spcAft>
                          <a:spcPts val="0"/>
                        </a:spcAft>
                        <a:buClr>
                          <a:schemeClr val="dk1"/>
                        </a:buClr>
                        <a:buSzPts val="1300"/>
                        <a:buFont typeface="Helvetica Neue Light"/>
                        <a:buAutoNum type="arabicPeriod"/>
                      </a:pPr>
                      <a:r>
                        <a:rPr lang="en-GB" sz="1300" u="none" cap="none" strike="noStrike">
                          <a:solidFill>
                            <a:schemeClr val="dk1"/>
                          </a:solidFill>
                          <a:latin typeface="Helvetica Neue Light"/>
                          <a:ea typeface="Helvetica Neue Light"/>
                          <a:cs typeface="Helvetica Neue Light"/>
                          <a:sym typeface="Helvetica Neue Light"/>
                        </a:rPr>
                        <a:t>HTML:</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sz="1300" u="none" cap="none" strike="noStrike">
                          <a:solidFill>
                            <a:schemeClr val="dk1"/>
                          </a:solidFill>
                          <a:latin typeface="Helvetica Neue Light"/>
                          <a:ea typeface="Helvetica Neue Light"/>
                          <a:cs typeface="Helvetica Neue Light"/>
                          <a:sym typeface="Helvetica Neue Light"/>
                        </a:rPr>
                        <a:t>Incorporar la estructura básica de html5</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sz="1300" u="none" cap="none" strike="noStrike">
                          <a:solidFill>
                            <a:schemeClr val="dk1"/>
                          </a:solidFill>
                          <a:latin typeface="Helvetica Neue Light"/>
                          <a:ea typeface="Helvetica Neue Light"/>
                          <a:cs typeface="Helvetica Neue Light"/>
                          <a:sym typeface="Helvetica Neue Light"/>
                        </a:rPr>
                        <a:t>Incluir las etiquetas vistas usando el wireframe como base.</a:t>
                      </a:r>
                      <a:endParaRPr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300" u="none" cap="none" strike="noStrike"/>
                        <a:t>&gt;&gt;Ejemplos: </a:t>
                      </a:r>
                      <a:r>
                        <a:rPr lang="en-GB" sz="1300" u="sng" cap="none" strike="noStrike">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Wireframe index</a:t>
                      </a:r>
                      <a:r>
                        <a:rPr lang="en-GB" sz="1300" u="none" cap="none" strike="noStrike">
                          <a:solidFill>
                            <a:srgbClr val="434343"/>
                          </a:solidFill>
                          <a:latin typeface="Helvetica Neue Light"/>
                          <a:ea typeface="Helvetica Neue Light"/>
                          <a:cs typeface="Helvetica Neue Light"/>
                          <a:sym typeface="Helvetica Neue Light"/>
                        </a:rPr>
                        <a:t> / </a:t>
                      </a:r>
                      <a:r>
                        <a:rPr lang="en-GB" sz="1300" u="sng" cap="none" strike="noStrike">
                          <a:solidFill>
                            <a:srgbClr val="1155CC"/>
                          </a:solidFill>
                          <a:latin typeface="Helvetica Neue Light"/>
                          <a:ea typeface="Helvetica Neue Light"/>
                          <a:cs typeface="Helvetica Neue Light"/>
                          <a:sym typeface="Helvetica Neue Light"/>
                          <a:hlinkClick r:id="rId7">
                            <a:extLst>
                              <a:ext uri="{A12FA001-AC4F-418D-AE19-62706E023703}">
                                <ahyp:hlinkClr val="tx"/>
                              </a:ext>
                            </a:extLst>
                          </a:hlinkClick>
                        </a:rPr>
                        <a:t>Archivo index.html </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132" name="Google Shape;1132;p143"/>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1133" name="Google Shape;1133;p143"/>
          <p:cNvPicPr preferRelativeResize="0"/>
          <p:nvPr/>
        </p:nvPicPr>
        <p:blipFill rotWithShape="1">
          <a:blip r:embed="rId9">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7" name="Shape 1137"/>
        <p:cNvGrpSpPr/>
        <p:nvPr/>
      </p:nvGrpSpPr>
      <p:grpSpPr>
        <a:xfrm>
          <a:off x="0" y="0"/>
          <a:ext cx="0" cy="0"/>
          <a:chOff x="0" y="0"/>
          <a:chExt cx="0" cy="0"/>
        </a:xfrm>
      </p:grpSpPr>
      <p:sp>
        <p:nvSpPr>
          <p:cNvPr id="1138" name="Google Shape;1138;p14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139" name="Google Shape;1139;p14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43" name="Shape 1143"/>
        <p:cNvGrpSpPr/>
        <p:nvPr/>
      </p:nvGrpSpPr>
      <p:grpSpPr>
        <a:xfrm>
          <a:off x="0" y="0"/>
          <a:ext cx="0" cy="0"/>
          <a:chOff x="0" y="0"/>
          <a:chExt cx="0" cy="0"/>
        </a:xfrm>
      </p:grpSpPr>
      <p:sp>
        <p:nvSpPr>
          <p:cNvPr id="1144" name="Google Shape;1144;p145"/>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1145" name="Google Shape;1145;p145"/>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1146" name="Google Shape;1146;p14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6"/>
          <p:cNvSpPr txBox="1"/>
          <p:nvPr/>
        </p:nvSpPr>
        <p:spPr>
          <a:xfrm>
            <a:off x="1534050" y="2404700"/>
            <a:ext cx="6396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n-GB" sz="1800" u="none" cap="none" strike="noStrike">
                <a:solidFill>
                  <a:schemeClr val="dk1"/>
                </a:solidFill>
                <a:latin typeface="Helvetica Neue Light"/>
                <a:ea typeface="Helvetica Neue Light"/>
                <a:cs typeface="Helvetica Neue Light"/>
                <a:sym typeface="Helvetica Neue Light"/>
              </a:rPr>
              <a:t>Empezar en el Mundo del Desarrollo Web | Conseguir Trabajo en Programación Web | </a:t>
            </a:r>
            <a:r>
              <a:rPr b="1" i="1" lang="en-GB" sz="1800" u="none" cap="none" strike="noStrike">
                <a:solidFill>
                  <a:schemeClr val="dk1"/>
                </a:solidFill>
                <a:latin typeface="Helvetica Neue"/>
                <a:ea typeface="Helvetica Neue"/>
                <a:cs typeface="Helvetica Neue"/>
                <a:sym typeface="Helvetica Neue"/>
              </a:rPr>
              <a:t>CODERHOUSE </a:t>
            </a:r>
            <a:r>
              <a:rPr b="1" i="0" lang="en-GB"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Clr>
                <a:srgbClr val="000000"/>
              </a:buClr>
              <a:buSzPts val="1800"/>
              <a:buFont typeface="Arial"/>
              <a:buNone/>
            </a:pPr>
            <a:r>
              <a:rPr b="1" i="0" lang="en-GB" sz="1800" u="sng" cap="none" strike="noStrike">
                <a:solidFill>
                  <a:srgbClr val="0097A7"/>
                </a:solidFill>
                <a:latin typeface="Helvetica Neue"/>
                <a:ea typeface="Helvetica Neue"/>
                <a:cs typeface="Helvetica Neue"/>
                <a:sym typeface="Helvetica Neue"/>
                <a:hlinkClick r:id="rId3">
                  <a:extLst>
                    <a:ext uri="{A12FA001-AC4F-418D-AE19-62706E023703}">
                      <ahyp:hlinkClr val="tx"/>
                    </a:ext>
                  </a:extLst>
                </a:hlinkClick>
              </a:rPr>
              <a:t>https://www.youtube.com/watch?v=P3pFRCFodog</a:t>
            </a:r>
            <a:endParaRPr b="0" i="0" sz="1800" u="none" cap="none" strike="noStrike">
              <a:solidFill>
                <a:srgbClr val="0097A7"/>
              </a:solidFill>
              <a:latin typeface="Helvetica Neue Light"/>
              <a:ea typeface="Helvetica Neue Light"/>
              <a:cs typeface="Helvetica Neue Light"/>
              <a:sym typeface="Helvetica Neue Light"/>
            </a:endParaRPr>
          </a:p>
        </p:txBody>
      </p:sp>
      <p:pic>
        <p:nvPicPr>
          <p:cNvPr id="1152" name="Google Shape;1152;p14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153" name="Google Shape;1153;p146"/>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4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1155" name="Google Shape;1155;p146"/>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1156" name="Google Shape;1156;p146"/>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60" name="Shape 1160"/>
        <p:cNvGrpSpPr/>
        <p:nvPr/>
      </p:nvGrpSpPr>
      <p:grpSpPr>
        <a:xfrm>
          <a:off x="0" y="0"/>
          <a:ext cx="0" cy="0"/>
          <a:chOff x="0" y="0"/>
          <a:chExt cx="0" cy="0"/>
        </a:xfrm>
      </p:grpSpPr>
      <p:sp>
        <p:nvSpPr>
          <p:cNvPr id="1161" name="Google Shape;1161;p14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¿QUERÉS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162" name="Google Shape;1162;p147"/>
          <p:cNvPicPr preferRelativeResize="0"/>
          <p:nvPr/>
        </p:nvPicPr>
        <p:blipFill rotWithShape="1">
          <a:blip r:embed="rId3">
            <a:alphaModFix/>
          </a:blip>
          <a:srcRect b="0" l="0" r="0" t="0"/>
          <a:stretch/>
        </p:blipFill>
        <p:spPr>
          <a:xfrm>
            <a:off x="3978713" y="1212800"/>
            <a:ext cx="1186525" cy="11865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8"/>
          <p:cNvSpPr txBox="1"/>
          <p:nvPr/>
        </p:nvSpPr>
        <p:spPr>
          <a:xfrm>
            <a:off x="2331625" y="1682075"/>
            <a:ext cx="6016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n-GB" sz="1800" u="sng" cap="none" strike="noStrike">
                <a:solidFill>
                  <a:schemeClr val="hlink"/>
                </a:solidFill>
                <a:latin typeface="Helvetica Neue Light"/>
                <a:ea typeface="Helvetica Neue Light"/>
                <a:cs typeface="Helvetica Neue Light"/>
                <a:sym typeface="Helvetica Neue Light"/>
                <a:hlinkClick r:id="rId3"/>
              </a:rPr>
              <a:t>¿Cómo funciona un DNS?</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u="none" cap="none" strike="noStrike">
                <a:solidFill>
                  <a:schemeClr val="dk1"/>
                </a:solidFill>
                <a:latin typeface="Helvetica Neue"/>
                <a:ea typeface="Helvetica Neue"/>
                <a:cs typeface="Helvetica Neue"/>
                <a:sym typeface="Helvetica Neue"/>
              </a:rPr>
              <a:t>red.es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n-GB"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Software para prototipar</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u="none" cap="none" strike="noStrike">
                <a:solidFill>
                  <a:schemeClr val="dk1"/>
                </a:solidFill>
                <a:latin typeface="Helvetica Neue"/>
                <a:ea typeface="Helvetica Neue"/>
                <a:cs typeface="Helvetica Neue"/>
                <a:sym typeface="Helvetica Neue"/>
              </a:rPr>
              <a:t>InVision</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n-GB" sz="1800" u="sng" cap="none" strike="noStrike">
                <a:solidFill>
                  <a:schemeClr val="hlink"/>
                </a:solidFill>
                <a:latin typeface="Helvetica Neue Light"/>
                <a:ea typeface="Helvetica Neue Light"/>
                <a:cs typeface="Helvetica Neue Light"/>
                <a:sym typeface="Helvetica Neue Light"/>
                <a:hlinkClick r:id="rId5"/>
              </a:rPr>
              <a:t>Referencia de elementos HTML5</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u="none" cap="none" strike="noStrike">
                <a:solidFill>
                  <a:schemeClr val="dk1"/>
                </a:solidFill>
                <a:latin typeface="Helvetica Neue"/>
                <a:ea typeface="Helvetica Neue"/>
                <a:cs typeface="Helvetica Neue"/>
                <a:sym typeface="Helvetica Neue"/>
              </a:rPr>
              <a:t>MDN Web Docs</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168" name="Google Shape;1168;p148"/>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169" name="Google Shape;1169;p148"/>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1170" name="Google Shape;1170;p148"/>
          <p:cNvSpPr/>
          <p:nvPr/>
        </p:nvSpPr>
        <p:spPr>
          <a:xfrm>
            <a:off x="1035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1" name="Google Shape;1171;p148"/>
          <p:cNvPicPr preferRelativeResize="0"/>
          <p:nvPr/>
        </p:nvPicPr>
        <p:blipFill rotWithShape="1">
          <a:blip r:embed="rId8">
            <a:alphaModFix/>
          </a:blip>
          <a:srcRect b="0" l="0" r="0" t="0"/>
          <a:stretch/>
        </p:blipFill>
        <p:spPr>
          <a:xfrm>
            <a:off x="1298134" y="1997140"/>
            <a:ext cx="545131" cy="5451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1" name="Shape 251"/>
        <p:cNvGrpSpPr/>
        <p:nvPr/>
      </p:nvGrpSpPr>
      <p:grpSpPr>
        <a:xfrm>
          <a:off x="0" y="0"/>
          <a:ext cx="0" cy="0"/>
          <a:chOff x="0" y="0"/>
          <a:chExt cx="0" cy="0"/>
        </a:xfrm>
      </p:grpSpPr>
      <p:sp>
        <p:nvSpPr>
          <p:cNvPr id="252" name="Google Shape;252;p4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3" name="Google Shape;253;p41"/>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Momento de exposición</a:t>
            </a:r>
            <a:endParaRPr i="1" sz="4000">
              <a:latin typeface="Anton"/>
              <a:ea typeface="Anton"/>
              <a:cs typeface="Anton"/>
              <a:sym typeface="Anton"/>
            </a:endParaRPr>
          </a:p>
        </p:txBody>
      </p:sp>
      <p:pic>
        <p:nvPicPr>
          <p:cNvPr id="254" name="Google Shape;254;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5" name="Google Shape;255;p41"/>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75" name="Shape 1175"/>
        <p:cNvGrpSpPr/>
        <p:nvPr/>
      </p:nvGrpSpPr>
      <p:grpSpPr>
        <a:xfrm>
          <a:off x="0" y="0"/>
          <a:ext cx="0" cy="0"/>
          <a:chOff x="0" y="0"/>
          <a:chExt cx="0" cy="0"/>
        </a:xfrm>
      </p:grpSpPr>
      <p:sp>
        <p:nvSpPr>
          <p:cNvPr id="1176" name="Google Shape;1176;p149"/>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1177" name="Google Shape;1177;p1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78" name="Google Shape;1178;p149"/>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50"/>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1184" name="Google Shape;1184;p15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185" name="Google Shape;1185;p150"/>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1186" name="Google Shape;1186;p150"/>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0" name="Shape 1190"/>
        <p:cNvGrpSpPr/>
        <p:nvPr/>
      </p:nvGrpSpPr>
      <p:grpSpPr>
        <a:xfrm>
          <a:off x="0" y="0"/>
          <a:ext cx="0" cy="0"/>
          <a:chOff x="0" y="0"/>
          <a:chExt cx="0" cy="0"/>
        </a:xfrm>
      </p:grpSpPr>
      <p:sp>
        <p:nvSpPr>
          <p:cNvPr id="1191" name="Google Shape;1191;p151"/>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192" name="Google Shape;1192;p151"/>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-Prototipado de un sitio web.</a:t>
            </a:r>
            <a:br>
              <a:rPr b="0" i="0" lang="en-GB" sz="2200" u="none" cap="none" strike="noStrike">
                <a:solidFill>
                  <a:srgbClr val="E0FF00"/>
                </a:solidFill>
                <a:latin typeface="Helvetica Neue Light"/>
                <a:ea typeface="Helvetica Neue Light"/>
                <a:cs typeface="Helvetica Neue Light"/>
                <a:sym typeface="Helvetica Neue Light"/>
              </a:rPr>
            </a:br>
            <a:r>
              <a:rPr b="0" i="0" lang="en-GB" sz="2200" u="none" cap="none" strike="noStrike">
                <a:solidFill>
                  <a:srgbClr val="E0FF00"/>
                </a:solidFill>
                <a:latin typeface="Helvetica Neue Light"/>
                <a:ea typeface="Helvetica Neue Light"/>
                <a:cs typeface="Helvetica Neue Light"/>
                <a:sym typeface="Helvetica Neue Light"/>
              </a:rPr>
              <a:t>-HTML, sus etiquetas y sintaxis.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6" name="Shape 1196"/>
        <p:cNvGrpSpPr/>
        <p:nvPr/>
      </p:nvGrpSpPr>
      <p:grpSpPr>
        <a:xfrm>
          <a:off x="0" y="0"/>
          <a:ext cx="0" cy="0"/>
          <a:chOff x="0" y="0"/>
          <a:chExt cx="0" cy="0"/>
        </a:xfrm>
      </p:grpSpPr>
      <p:sp>
        <p:nvSpPr>
          <p:cNvPr id="1197" name="Google Shape;1197;p152"/>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GB" sz="3600">
                <a:solidFill>
                  <a:srgbClr val="E0FF00"/>
                </a:solidFill>
                <a:latin typeface="Anton"/>
                <a:ea typeface="Anton"/>
                <a:cs typeface="Anton"/>
                <a:sym typeface="Anton"/>
              </a:rPr>
              <a:t>¿Estás disfrutando la experiencia Coder? </a:t>
            </a:r>
            <a:br>
              <a:rPr i="1" lang="en-GB" sz="3600">
                <a:solidFill>
                  <a:srgbClr val="E0FF00"/>
                </a:solidFill>
                <a:latin typeface="Anton"/>
                <a:ea typeface="Anton"/>
                <a:cs typeface="Anton"/>
                <a:sym typeface="Anton"/>
              </a:rPr>
            </a:br>
            <a:br>
              <a:rPr i="1" lang="en-GB" sz="36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Refiriendo a un amigo nos ayudas a expandir nuestra comunidad de estudiantes.</a:t>
            </a:r>
            <a:br>
              <a:rPr i="1" lang="en-GB" sz="28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Ingresa </a:t>
            </a:r>
            <a:r>
              <a:rPr i="1" lang="en-GB"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1" name="Shape 1201"/>
        <p:cNvGrpSpPr/>
        <p:nvPr/>
      </p:nvGrpSpPr>
      <p:grpSpPr>
        <a:xfrm>
          <a:off x="0" y="0"/>
          <a:ext cx="0" cy="0"/>
          <a:chOff x="0" y="0"/>
          <a:chExt cx="0" cy="0"/>
        </a:xfrm>
      </p:grpSpPr>
      <p:sp>
        <p:nvSpPr>
          <p:cNvPr id="1202" name="Google Shape;1202;p15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203" name="Google Shape;1203;p15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CONCEPTOS BÁSICOS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64" name="Shape 264"/>
        <p:cNvGrpSpPr/>
        <p:nvPr/>
      </p:nvGrpSpPr>
      <p:grpSpPr>
        <a:xfrm>
          <a:off x="0" y="0"/>
          <a:ext cx="0" cy="0"/>
          <a:chOff x="0" y="0"/>
          <a:chExt cx="0" cy="0"/>
        </a:xfrm>
      </p:grpSpPr>
      <p:sp>
        <p:nvSpPr>
          <p:cNvPr id="265" name="Google Shape;265;p43"/>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¿QUÉ ES EL DESARROLLO WEB?</a:t>
            </a:r>
            <a:endParaRPr b="0" i="1" sz="3600" u="none" cap="none" strike="noStrike">
              <a:solidFill>
                <a:srgbClr val="000000"/>
              </a:solidFill>
              <a:latin typeface="Anton"/>
              <a:ea typeface="Anton"/>
              <a:cs typeface="Anton"/>
              <a:sym typeface="Anton"/>
            </a:endParaRPr>
          </a:p>
        </p:txBody>
      </p:sp>
      <p:pic>
        <p:nvPicPr>
          <p:cNvPr id="266" name="Google Shape;26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 type="subTitle"/>
          </p:nvPr>
        </p:nvSpPr>
        <p:spPr>
          <a:xfrm>
            <a:off x="912000" y="517675"/>
            <a:ext cx="7424100" cy="1357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Marie Quilly (2014) lo define como: </a:t>
            </a:r>
            <a:r>
              <a:rPr i="1" lang="en-GB" sz="1800">
                <a:solidFill>
                  <a:schemeClr val="dk1"/>
                </a:solidFill>
                <a:highlight>
                  <a:srgbClr val="E0FF00"/>
                </a:highlight>
                <a:latin typeface="Helvetica Neue Light"/>
                <a:ea typeface="Helvetica Neue Light"/>
                <a:cs typeface="Helvetica Neue Light"/>
                <a:sym typeface="Helvetica Neue Light"/>
              </a:rPr>
              <a:t>“La planificación y el diseño de páginas de internet, con la interacción de medios como textos, imágenes, vídeos, sonido y enlaces a otras páginas web”</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2800"/>
              <a:buNone/>
            </a:pPr>
            <a:r>
              <a:t/>
            </a:r>
            <a:endParaRPr sz="1800">
              <a:solidFill>
                <a:schemeClr val="dk1"/>
              </a:solidFill>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SzPts val="2800"/>
              <a:buNone/>
            </a:pPr>
            <a:r>
              <a:t/>
            </a:r>
            <a:endParaRPr sz="1800">
              <a:solidFill>
                <a:schemeClr val="dk1"/>
              </a:solidFill>
              <a:latin typeface="Helvetica Neue Light"/>
              <a:ea typeface="Helvetica Neue Light"/>
              <a:cs typeface="Helvetica Neue Light"/>
              <a:sym typeface="Helvetica Neue Light"/>
            </a:endParaRPr>
          </a:p>
        </p:txBody>
      </p:sp>
      <p:pic>
        <p:nvPicPr>
          <p:cNvPr id="272" name="Google Shape;272;p44"/>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73" name="Google Shape;273;p44"/>
          <p:cNvSpPr txBox="1"/>
          <p:nvPr/>
        </p:nvSpPr>
        <p:spPr>
          <a:xfrm>
            <a:off x="3263050" y="1681600"/>
            <a:ext cx="5225400" cy="3345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1" i="0" lang="en-GB" sz="1800" u="none" cap="none" strike="noStrike">
                <a:solidFill>
                  <a:schemeClr val="dk1"/>
                </a:solidFill>
                <a:latin typeface="Helvetica Neue"/>
                <a:ea typeface="Helvetica Neue"/>
                <a:cs typeface="Helvetica Neue"/>
                <a:sym typeface="Helvetica Neue"/>
              </a:rPr>
              <a:t>Principios básicos</a:t>
            </a:r>
            <a:endParaRPr b="1" i="0" sz="1800" u="none" cap="none" strike="noStrike">
              <a:solidFill>
                <a:schemeClr val="dk1"/>
              </a:solidFill>
              <a:latin typeface="Helvetica Neue"/>
              <a:ea typeface="Helvetica Neue"/>
              <a:cs typeface="Helvetica Neue"/>
              <a:sym typeface="Helvetica Neue"/>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Navegabilidad:</a:t>
            </a:r>
            <a:r>
              <a:rPr b="0" i="0" lang="en-GB" sz="1800" u="none" cap="none" strike="noStrike">
                <a:solidFill>
                  <a:schemeClr val="dk1"/>
                </a:solidFill>
                <a:latin typeface="Helvetica Neue Light"/>
                <a:ea typeface="Helvetica Neue Light"/>
                <a:cs typeface="Helvetica Neue Light"/>
                <a:sym typeface="Helvetica Neue Light"/>
              </a:rPr>
              <a:t> ¿dónde puede ir el usuario y de qué forma? ¿Cómo pasar de una página a otra?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Interactividad:</a:t>
            </a:r>
            <a:r>
              <a:rPr b="0" i="0" lang="en-GB" sz="1800" u="none" cap="none" strike="noStrike">
                <a:solidFill>
                  <a:schemeClr val="dk1"/>
                </a:solidFill>
                <a:latin typeface="Helvetica Neue Light"/>
                <a:ea typeface="Helvetica Neue Light"/>
                <a:cs typeface="Helvetica Neue Light"/>
                <a:sym typeface="Helvetica Neue Light"/>
              </a:rPr>
              <a:t> ¿cómo pasar de un medio a otro, o de una aplicación a otra? ¿Cómo relacionar los diferentes medios?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Arquitectura de la información:</a:t>
            </a:r>
            <a:r>
              <a:rPr b="0" i="0" lang="en-GB" sz="1800" u="none" cap="none" strike="noStrike">
                <a:solidFill>
                  <a:schemeClr val="dk1"/>
                </a:solidFill>
                <a:latin typeface="Helvetica Neue Light"/>
                <a:ea typeface="Helvetica Neue Light"/>
                <a:cs typeface="Helvetica Neue Light"/>
                <a:sym typeface="Helvetica Neue Light"/>
              </a:rPr>
              <a:t> ¿cómo organizar esta última?</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74" name="Google Shape;274;p44"/>
          <p:cNvPicPr preferRelativeResize="0"/>
          <p:nvPr/>
        </p:nvPicPr>
        <p:blipFill rotWithShape="1">
          <a:blip r:embed="rId4">
            <a:alphaModFix/>
          </a:blip>
          <a:srcRect b="0" l="0" r="0" t="0"/>
          <a:stretch/>
        </p:blipFill>
        <p:spPr>
          <a:xfrm>
            <a:off x="830150" y="1722775"/>
            <a:ext cx="2805850" cy="280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78" name="Shape 278"/>
        <p:cNvGrpSpPr/>
        <p:nvPr/>
      </p:nvGrpSpPr>
      <p:grpSpPr>
        <a:xfrm>
          <a:off x="0" y="0"/>
          <a:ext cx="0" cy="0"/>
          <a:chOff x="0" y="0"/>
          <a:chExt cx="0" cy="0"/>
        </a:xfrm>
      </p:grpSpPr>
      <p:sp>
        <p:nvSpPr>
          <p:cNvPr id="279" name="Google Shape;279;p45"/>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HERRAMIENTAS BÁSICAS PARA EL DISEÑO Y DESARROLLO WEB</a:t>
            </a:r>
            <a:endParaRPr b="0" i="1" sz="3600" u="none" cap="none" strike="noStrike">
              <a:solidFill>
                <a:srgbClr val="000000"/>
              </a:solidFill>
              <a:latin typeface="Anton"/>
              <a:ea typeface="Anton"/>
              <a:cs typeface="Anton"/>
              <a:sym typeface="Anton"/>
            </a:endParaRPr>
          </a:p>
        </p:txBody>
      </p:sp>
      <p:pic>
        <p:nvPicPr>
          <p:cNvPr id="280" name="Google Shape;28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idx="1" type="subTitle"/>
          </p:nvPr>
        </p:nvSpPr>
        <p:spPr>
          <a:xfrm>
            <a:off x="911550" y="476750"/>
            <a:ext cx="73209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n-GB" sz="3700">
                <a:solidFill>
                  <a:schemeClr val="dk1"/>
                </a:solidFill>
                <a:latin typeface="Anton"/>
                <a:ea typeface="Anton"/>
                <a:cs typeface="Anton"/>
                <a:sym typeface="Anton"/>
              </a:rPr>
              <a:t>LENGUAJES PARA EL DESARROLLO WEB</a:t>
            </a:r>
            <a:endParaRPr i="1" sz="37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pic>
        <p:nvPicPr>
          <p:cNvPr id="286" name="Google Shape;286;p46"/>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87" name="Google Shape;287;p46"/>
          <p:cNvSpPr txBox="1"/>
          <p:nvPr/>
        </p:nvSpPr>
        <p:spPr>
          <a:xfrm>
            <a:off x="3260725" y="1868675"/>
            <a:ext cx="5225400" cy="19863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Para el diseño y desarrollo web existen diferentes lenguajes, que nos permiten llevar el diseño en papel (sketch) a una estructura que pueda interpretar un computador. En este curso se verán dos lenguajes bases: HTML y CSS.</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pic>
        <p:nvPicPr>
          <p:cNvPr id="288" name="Google Shape;288;p46"/>
          <p:cNvPicPr preferRelativeResize="0"/>
          <p:nvPr/>
        </p:nvPicPr>
        <p:blipFill rotWithShape="1">
          <a:blip r:embed="rId4">
            <a:alphaModFix/>
          </a:blip>
          <a:srcRect b="0" l="0" r="0" t="0"/>
          <a:stretch/>
        </p:blipFill>
        <p:spPr>
          <a:xfrm>
            <a:off x="493475" y="1909325"/>
            <a:ext cx="2857500" cy="190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94" name="Google Shape;294;p47"/>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 un </a:t>
            </a:r>
            <a:r>
              <a:rPr b="1" i="0" lang="en-GB" sz="1800" u="none" cap="none" strike="noStrike">
                <a:solidFill>
                  <a:schemeClr val="dk1"/>
                </a:solidFill>
                <a:latin typeface="Helvetica Neue"/>
                <a:ea typeface="Helvetica Neue"/>
                <a:cs typeface="Helvetica Neue"/>
                <a:sym typeface="Helvetica Neue"/>
              </a:rPr>
              <a:t>"lenguaje" de marcado de etiquetas</a:t>
            </a:r>
            <a:r>
              <a:rPr b="0" i="0" lang="en-GB" sz="1800" u="none" cap="none" strike="noStrike">
                <a:solidFill>
                  <a:schemeClr val="dk1"/>
                </a:solidFill>
                <a:latin typeface="Helvetica Neue Light"/>
                <a:ea typeface="Helvetica Neue Light"/>
                <a:cs typeface="Helvetica Neue Light"/>
                <a:sym typeface="Helvetica Neue Light"/>
              </a:rPr>
              <a:t>, que permite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crear documentos para web</a:t>
            </a:r>
            <a:r>
              <a:rPr b="0" i="0" lang="en-GB"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Durante el curso estaremos viendo HTML, incluyendo toda su estructura y etiquetas. Los siguientes términos serán de uso frecuente:</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Etiqueta.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Atributo.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Estructura.</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95" name="Google Shape;295;p47"/>
          <p:cNvPicPr preferRelativeResize="0"/>
          <p:nvPr/>
        </p:nvPicPr>
        <p:blipFill rotWithShape="1">
          <a:blip r:embed="rId4">
            <a:alphaModFix/>
          </a:blip>
          <a:srcRect b="17135" l="0" r="52289" t="0"/>
          <a:stretch/>
        </p:blipFill>
        <p:spPr>
          <a:xfrm>
            <a:off x="0" y="0"/>
            <a:ext cx="371095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8"/>
          <p:cNvPicPr preferRelativeResize="0"/>
          <p:nvPr/>
        </p:nvPicPr>
        <p:blipFill rotWithShape="1">
          <a:blip r:embed="rId3">
            <a:alphaModFix/>
          </a:blip>
          <a:srcRect b="0" l="0" r="0" t="0"/>
          <a:stretch/>
        </p:blipFill>
        <p:spPr>
          <a:xfrm>
            <a:off x="4673975" y="76200"/>
            <a:ext cx="4429479" cy="4991100"/>
          </a:xfrm>
          <a:prstGeom prst="rect">
            <a:avLst/>
          </a:prstGeom>
          <a:noFill/>
          <a:ln>
            <a:noFill/>
          </a:ln>
        </p:spPr>
      </p:pic>
      <p:pic>
        <p:nvPicPr>
          <p:cNvPr id="301" name="Google Shape;301;p48"/>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02" name="Google Shape;302;p48"/>
          <p:cNvPicPr preferRelativeResize="0"/>
          <p:nvPr/>
        </p:nvPicPr>
        <p:blipFill rotWithShape="1">
          <a:blip r:embed="rId5">
            <a:alphaModFix/>
          </a:blip>
          <a:srcRect b="0" l="10429" r="14810" t="0"/>
          <a:stretch/>
        </p:blipFill>
        <p:spPr>
          <a:xfrm>
            <a:off x="73875" y="76200"/>
            <a:ext cx="4597775"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8" name="Shape 118"/>
        <p:cNvGrpSpPr/>
        <p:nvPr/>
      </p:nvGrpSpPr>
      <p:grpSpPr>
        <a:xfrm>
          <a:off x="0" y="0"/>
          <a:ext cx="0" cy="0"/>
          <a:chOff x="0" y="0"/>
          <a:chExt cx="0" cy="0"/>
        </a:xfrm>
      </p:grpSpPr>
      <p:sp>
        <p:nvSpPr>
          <p:cNvPr id="119" name="Google Shape;119;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20" name="Google Shape;120;p31"/>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21" name="Google Shape;121;p3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nvSpPr>
        <p:spPr>
          <a:xfrm>
            <a:off x="4262325" y="1116350"/>
            <a:ext cx="4693200" cy="421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El CSS, en español «hojas de estilo en cascada», es un </a:t>
            </a:r>
            <a:r>
              <a:rPr b="1" i="0" lang="en-GB" sz="1600" u="none" cap="none" strike="noStrike">
                <a:solidFill>
                  <a:schemeClr val="dk1"/>
                </a:solidFill>
                <a:latin typeface="Helvetica Neue"/>
                <a:ea typeface="Helvetica Neue"/>
                <a:cs typeface="Helvetica Neue"/>
                <a:sym typeface="Helvetica Neue"/>
              </a:rPr>
              <a:t>lenguaje de diseño gráfico</a:t>
            </a:r>
            <a:r>
              <a:rPr b="0" i="0" lang="en-GB" sz="1600" u="none" cap="none" strike="noStrike">
                <a:solidFill>
                  <a:schemeClr val="dk1"/>
                </a:solidFill>
                <a:latin typeface="Helvetica Neue Light"/>
                <a:ea typeface="Helvetica Neue Light"/>
                <a:cs typeface="Helvetica Neue Light"/>
                <a:sym typeface="Helvetica Neue Light"/>
              </a:rPr>
              <a:t>, utilizado para definir y crear la presentación de un documento estructurado, escrito en un lenguaje de marcado.​</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Algunos términos que utilizaremos serán:</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Estilo.</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Reglas.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Medidas.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Fuente.</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08" name="Google Shape;308;p49"/>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09" name="Google Shape;309;p49"/>
          <p:cNvPicPr preferRelativeResize="0"/>
          <p:nvPr/>
        </p:nvPicPr>
        <p:blipFill rotWithShape="1">
          <a:blip r:embed="rId4">
            <a:alphaModFix/>
          </a:blip>
          <a:srcRect b="17135" l="48059" r="0" t="0"/>
          <a:stretch/>
        </p:blipFill>
        <p:spPr>
          <a:xfrm>
            <a:off x="0" y="0"/>
            <a:ext cx="4014851" cy="5111450"/>
          </a:xfrm>
          <a:prstGeom prst="rect">
            <a:avLst/>
          </a:prstGeom>
          <a:noFill/>
          <a:ln>
            <a:noFill/>
          </a:ln>
        </p:spPr>
      </p:pic>
      <p:sp>
        <p:nvSpPr>
          <p:cNvPr id="310" name="Google Shape;310;p49"/>
          <p:cNvSpPr txBox="1"/>
          <p:nvPr/>
        </p:nvSpPr>
        <p:spPr>
          <a:xfrm>
            <a:off x="4262325" y="184550"/>
            <a:ext cx="4537500" cy="8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highlight>
                  <a:srgbClr val="E0FF00"/>
                </a:highlight>
                <a:latin typeface="Helvetica Neue Light"/>
                <a:ea typeface="Helvetica Neue Light"/>
                <a:cs typeface="Helvetica Neue Light"/>
                <a:sym typeface="Helvetica Neue Light"/>
              </a:rPr>
              <a:t>El CSS permite controlar la apariencia de una página web.</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0"/>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16" name="Google Shape;316;p50"/>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17" name="Google Shape;317;p50"/>
          <p:cNvPicPr preferRelativeResize="0"/>
          <p:nvPr/>
        </p:nvPicPr>
        <p:blipFill rotWithShape="1">
          <a:blip r:embed="rId5">
            <a:alphaModFix/>
          </a:blip>
          <a:srcRect b="0" l="0" r="0" t="0"/>
          <a:stretch/>
        </p:blipFill>
        <p:spPr>
          <a:xfrm>
            <a:off x="152400" y="76200"/>
            <a:ext cx="4361849" cy="4914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23" name="Google Shape;323;p51"/>
          <p:cNvPicPr preferRelativeResize="0"/>
          <p:nvPr/>
        </p:nvPicPr>
        <p:blipFill rotWithShape="1">
          <a:blip r:embed="rId4">
            <a:alphaModFix/>
          </a:blip>
          <a:srcRect b="17456" l="0" r="0" t="23490"/>
          <a:stretch/>
        </p:blipFill>
        <p:spPr>
          <a:xfrm>
            <a:off x="644100" y="1091500"/>
            <a:ext cx="7855800" cy="3328826"/>
          </a:xfrm>
          <a:prstGeom prst="rect">
            <a:avLst/>
          </a:prstGeom>
          <a:noFill/>
          <a:ln>
            <a:noFill/>
          </a:ln>
        </p:spPr>
      </p:pic>
      <p:sp>
        <p:nvSpPr>
          <p:cNvPr id="324" name="Google Shape;324;p51"/>
          <p:cNvSpPr txBox="1"/>
          <p:nvPr/>
        </p:nvSpPr>
        <p:spPr>
          <a:xfrm>
            <a:off x="54575" y="4726700"/>
            <a:ext cx="7208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highlight>
                  <a:srgbClr val="FFFF00"/>
                </a:highlight>
                <a:latin typeface="Helvetica Neue"/>
                <a:ea typeface="Helvetica Neue"/>
                <a:cs typeface="Helvetica Neue"/>
                <a:sym typeface="Helvetica Neue"/>
              </a:rPr>
              <a:t>Fuente:</a:t>
            </a:r>
            <a:r>
              <a:rPr b="0" i="0" lang="en-GB" sz="1300" u="none" cap="none" strike="noStrike">
                <a:solidFill>
                  <a:srgbClr val="000000"/>
                </a:solidFill>
                <a:highlight>
                  <a:srgbClr val="FFFF00"/>
                </a:highlight>
                <a:latin typeface="Arial"/>
                <a:ea typeface="Arial"/>
                <a:cs typeface="Arial"/>
                <a:sym typeface="Arial"/>
              </a:rPr>
              <a:t> </a:t>
            </a:r>
            <a:r>
              <a:rPr b="0" i="0" lang="en-GB" sz="1300" u="sng" cap="none" strike="noStrike">
                <a:solidFill>
                  <a:schemeClr val="hlink"/>
                </a:solidFill>
                <a:highlight>
                  <a:srgbClr val="FFFF00"/>
                </a:highlight>
                <a:latin typeface="Arial"/>
                <a:ea typeface="Arial"/>
                <a:cs typeface="Arial"/>
                <a:sym typeface="Arial"/>
                <a:hlinkClick r:id="rId5"/>
              </a:rPr>
              <a:t>https://blog.ida.cl/estrategia-digital/diferencias-aplicacion-web-sitio-web/ </a:t>
            </a:r>
            <a:endParaRPr b="0" i="0" sz="1300" u="none" cap="none" strike="noStrike">
              <a:solidFill>
                <a:srgbClr val="000000"/>
              </a:solidFill>
              <a:highlight>
                <a:srgbClr val="FFFF00"/>
              </a:highlight>
              <a:latin typeface="Arial"/>
              <a:ea typeface="Arial"/>
              <a:cs typeface="Arial"/>
              <a:sym typeface="Arial"/>
            </a:endParaRPr>
          </a:p>
        </p:txBody>
      </p:sp>
      <p:sp>
        <p:nvSpPr>
          <p:cNvPr id="325" name="Google Shape;325;p51"/>
          <p:cNvSpPr txBox="1"/>
          <p:nvPr>
            <p:ph idx="1" type="subTitle"/>
          </p:nvPr>
        </p:nvSpPr>
        <p:spPr>
          <a:xfrm>
            <a:off x="1228350" y="2066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n-GB" sz="3000">
                <a:solidFill>
                  <a:schemeClr val="dk1"/>
                </a:solidFill>
                <a:latin typeface="Anton"/>
                <a:ea typeface="Anton"/>
                <a:cs typeface="Anton"/>
                <a:sym typeface="Anton"/>
              </a:rPr>
              <a:t>¿QUÉ ES UN LENGUAJE DE PROGRAMACIÓN?</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29" name="Shape 329"/>
        <p:cNvGrpSpPr/>
        <p:nvPr/>
      </p:nvGrpSpPr>
      <p:grpSpPr>
        <a:xfrm>
          <a:off x="0" y="0"/>
          <a:ext cx="0" cy="0"/>
          <a:chOff x="0" y="0"/>
          <a:chExt cx="0" cy="0"/>
        </a:xfrm>
      </p:grpSpPr>
      <p:sp>
        <p:nvSpPr>
          <p:cNvPr id="330" name="Google Shape;330;p52"/>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CONCEPTOS BÁSICOS SOBRE INTERNET</a:t>
            </a:r>
            <a:endParaRPr b="0" i="1" sz="3600" u="none" cap="none" strike="noStrike">
              <a:solidFill>
                <a:srgbClr val="000000"/>
              </a:solidFill>
              <a:latin typeface="Anton"/>
              <a:ea typeface="Anton"/>
              <a:cs typeface="Anton"/>
              <a:sym typeface="Anton"/>
            </a:endParaRPr>
          </a:p>
        </p:txBody>
      </p:sp>
      <p:pic>
        <p:nvPicPr>
          <p:cNvPr id="331" name="Google Shape;33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p:nvPr/>
        </p:nvSpPr>
        <p:spPr>
          <a:xfrm>
            <a:off x="1072950"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7" name="Google Shape;337;p53"/>
          <p:cNvSpPr/>
          <p:nvPr/>
        </p:nvSpPr>
        <p:spPr>
          <a:xfrm>
            <a:off x="3982882"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8" name="Google Shape;338;p53"/>
          <p:cNvSpPr/>
          <p:nvPr/>
        </p:nvSpPr>
        <p:spPr>
          <a:xfrm>
            <a:off x="6683469"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9" name="Google Shape;339;p53"/>
          <p:cNvSpPr txBox="1"/>
          <p:nvPr/>
        </p:nvSpPr>
        <p:spPr>
          <a:xfrm>
            <a:off x="396825" y="24267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Se trata de una red de equipos de cálculo, que se relacionan entre sí a través del uso de un lenguaje universal.</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40" name="Google Shape;340;p53"/>
          <p:cNvSpPr txBox="1"/>
          <p:nvPr/>
        </p:nvSpPr>
        <p:spPr>
          <a:xfrm>
            <a:off x="1377735" y="77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341" name="Google Shape;341;p53"/>
          <p:cNvSpPr txBox="1"/>
          <p:nvPr/>
        </p:nvSpPr>
        <p:spPr>
          <a:xfrm>
            <a:off x="4342688" y="7494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342" name="Google Shape;342;p53"/>
          <p:cNvPicPr preferRelativeResize="0"/>
          <p:nvPr/>
        </p:nvPicPr>
        <p:blipFill rotWithShape="1">
          <a:blip r:embed="rId3">
            <a:alphaModFix/>
          </a:blip>
          <a:srcRect b="0" l="0" r="0" t="0"/>
          <a:stretch/>
        </p:blipFill>
        <p:spPr>
          <a:xfrm>
            <a:off x="7662700" y="4659025"/>
            <a:ext cx="1186526" cy="330675"/>
          </a:xfrm>
          <a:prstGeom prst="rect">
            <a:avLst/>
          </a:prstGeom>
          <a:noFill/>
          <a:ln>
            <a:noFill/>
          </a:ln>
        </p:spPr>
      </p:pic>
      <p:pic>
        <p:nvPicPr>
          <p:cNvPr id="343" name="Google Shape;343;p53"/>
          <p:cNvPicPr preferRelativeResize="0"/>
          <p:nvPr/>
        </p:nvPicPr>
        <p:blipFill rotWithShape="1">
          <a:blip r:embed="rId4">
            <a:alphaModFix/>
          </a:blip>
          <a:srcRect b="0" l="0" r="0" t="0"/>
          <a:stretch/>
        </p:blipFill>
        <p:spPr>
          <a:xfrm>
            <a:off x="1243788" y="844313"/>
            <a:ext cx="784476" cy="784476"/>
          </a:xfrm>
          <a:prstGeom prst="rect">
            <a:avLst/>
          </a:prstGeom>
          <a:noFill/>
          <a:ln>
            <a:noFill/>
          </a:ln>
        </p:spPr>
      </p:pic>
      <p:sp>
        <p:nvSpPr>
          <p:cNvPr id="344" name="Google Shape;344;p53"/>
          <p:cNvSpPr txBox="1"/>
          <p:nvPr/>
        </p:nvSpPr>
        <p:spPr>
          <a:xfrm>
            <a:off x="364800" y="188196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INTERNET</a:t>
            </a:r>
            <a:endParaRPr b="0" i="1" sz="2400" u="none" cap="none" strike="noStrike">
              <a:solidFill>
                <a:srgbClr val="000000"/>
              </a:solidFill>
              <a:latin typeface="Anton"/>
              <a:ea typeface="Anton"/>
              <a:cs typeface="Anton"/>
              <a:sym typeface="Anton"/>
            </a:endParaRPr>
          </a:p>
        </p:txBody>
      </p:sp>
      <p:sp>
        <p:nvSpPr>
          <p:cNvPr id="345" name="Google Shape;345;p53"/>
          <p:cNvSpPr txBox="1"/>
          <p:nvPr/>
        </p:nvSpPr>
        <p:spPr>
          <a:xfrm>
            <a:off x="3375088" y="188021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NAVEGADOR</a:t>
            </a:r>
            <a:endParaRPr b="0" i="1" sz="2400" u="none" cap="none" strike="noStrike">
              <a:solidFill>
                <a:srgbClr val="000000"/>
              </a:solidFill>
              <a:latin typeface="Anton"/>
              <a:ea typeface="Anton"/>
              <a:cs typeface="Anton"/>
              <a:sym typeface="Anton"/>
            </a:endParaRPr>
          </a:p>
        </p:txBody>
      </p:sp>
      <p:pic>
        <p:nvPicPr>
          <p:cNvPr id="346" name="Google Shape;346;p53"/>
          <p:cNvPicPr preferRelativeResize="0"/>
          <p:nvPr/>
        </p:nvPicPr>
        <p:blipFill rotWithShape="1">
          <a:blip r:embed="rId5">
            <a:alphaModFix/>
          </a:blip>
          <a:srcRect b="0" l="0" r="0" t="0"/>
          <a:stretch/>
        </p:blipFill>
        <p:spPr>
          <a:xfrm>
            <a:off x="4118650" y="825649"/>
            <a:ext cx="834962" cy="834943"/>
          </a:xfrm>
          <a:prstGeom prst="rect">
            <a:avLst/>
          </a:prstGeom>
          <a:noFill/>
          <a:ln>
            <a:noFill/>
          </a:ln>
        </p:spPr>
      </p:pic>
      <p:sp>
        <p:nvSpPr>
          <p:cNvPr id="347" name="Google Shape;347;p53"/>
          <p:cNvSpPr txBox="1"/>
          <p:nvPr/>
        </p:nvSpPr>
        <p:spPr>
          <a:xfrm>
            <a:off x="3330800" y="25791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48" name="Google Shape;348;p53"/>
          <p:cNvSpPr txBox="1"/>
          <p:nvPr/>
        </p:nvSpPr>
        <p:spPr>
          <a:xfrm>
            <a:off x="6032550" y="1906698"/>
            <a:ext cx="2438100" cy="51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BUSCADOR </a:t>
            </a:r>
            <a:endParaRPr b="0" i="1" sz="2400" u="none" cap="none" strike="noStrike">
              <a:solidFill>
                <a:srgbClr val="000000"/>
              </a:solidFill>
              <a:latin typeface="Anton"/>
              <a:ea typeface="Anton"/>
              <a:cs typeface="Anton"/>
              <a:sym typeface="Anton"/>
            </a:endParaRPr>
          </a:p>
        </p:txBody>
      </p:sp>
      <p:sp>
        <p:nvSpPr>
          <p:cNvPr id="349" name="Google Shape;349;p53"/>
          <p:cNvSpPr txBox="1"/>
          <p:nvPr/>
        </p:nvSpPr>
        <p:spPr>
          <a:xfrm>
            <a:off x="6022175" y="2379625"/>
            <a:ext cx="2737500" cy="217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Es un sistema informático que busca todo tipo de información en la web, almacenando la misma en una enorme base de datos, para arrojar la información solicitada.</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50" name="Google Shape;350;p53"/>
          <p:cNvPicPr preferRelativeResize="0"/>
          <p:nvPr/>
        </p:nvPicPr>
        <p:blipFill rotWithShape="1">
          <a:blip r:embed="rId6">
            <a:alphaModFix/>
          </a:blip>
          <a:srcRect b="0" l="0" r="0" t="0"/>
          <a:stretch/>
        </p:blipFill>
        <p:spPr>
          <a:xfrm>
            <a:off x="6864650" y="820425"/>
            <a:ext cx="784475" cy="78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nvSpPr>
        <p:spPr>
          <a:xfrm>
            <a:off x="4315725" y="721850"/>
            <a:ext cx="41427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¿QUÉ ES UN SITIO WEB?</a:t>
            </a:r>
            <a:endParaRPr b="0" i="1" sz="3000" u="none" cap="none" strike="noStrike">
              <a:solidFill>
                <a:srgbClr val="000000"/>
              </a:solidFill>
              <a:latin typeface="Anton"/>
              <a:ea typeface="Anton"/>
              <a:cs typeface="Anton"/>
              <a:sym typeface="Anton"/>
            </a:endParaRPr>
          </a:p>
        </p:txBody>
      </p:sp>
      <p:pic>
        <p:nvPicPr>
          <p:cNvPr id="356" name="Google Shape;35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7" name="Google Shape;357;p54"/>
          <p:cNvPicPr preferRelativeResize="0"/>
          <p:nvPr/>
        </p:nvPicPr>
        <p:blipFill rotWithShape="1">
          <a:blip r:embed="rId4">
            <a:alphaModFix/>
          </a:blip>
          <a:srcRect b="0" l="0" r="0" t="0"/>
          <a:stretch/>
        </p:blipFill>
        <p:spPr>
          <a:xfrm>
            <a:off x="0" y="78600"/>
            <a:ext cx="3914911" cy="5064900"/>
          </a:xfrm>
          <a:prstGeom prst="rect">
            <a:avLst/>
          </a:prstGeom>
          <a:noFill/>
          <a:ln>
            <a:noFill/>
          </a:ln>
        </p:spPr>
      </p:pic>
      <p:sp>
        <p:nvSpPr>
          <p:cNvPr id="358" name="Google Shape;358;p54"/>
          <p:cNvSpPr txBox="1"/>
          <p:nvPr/>
        </p:nvSpPr>
        <p:spPr>
          <a:xfrm>
            <a:off x="4274550" y="1865050"/>
            <a:ext cx="4327500" cy="1758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 un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espacio virtual en Internet</a:t>
            </a:r>
            <a:r>
              <a:rPr b="0" i="0" lang="en-GB" sz="1800" u="none" cap="none" strike="noStrike">
                <a:solidFill>
                  <a:schemeClr val="dk1"/>
                </a:solidFill>
                <a:latin typeface="Helvetica Neue Light"/>
                <a:ea typeface="Helvetica Neue Light"/>
                <a:cs typeface="Helvetica Neue Light"/>
                <a:sym typeface="Helvetica Neue Light"/>
              </a:rPr>
              <a:t>. Se trata de un conjunto de páginas web, accesibles desde un mismo dominio o subdominio de la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World Wide Web (WWW)</a:t>
            </a:r>
            <a:r>
              <a:rPr b="0" i="0" lang="en-GB"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62" name="Shape 362"/>
        <p:cNvGrpSpPr/>
        <p:nvPr/>
      </p:nvGrpSpPr>
      <p:grpSpPr>
        <a:xfrm>
          <a:off x="0" y="0"/>
          <a:ext cx="0" cy="0"/>
          <a:chOff x="0" y="0"/>
          <a:chExt cx="0" cy="0"/>
        </a:xfrm>
      </p:grpSpPr>
      <p:sp>
        <p:nvSpPr>
          <p:cNvPr id="363" name="Google Shape;363;p55"/>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64" name="Google Shape;364;p55"/>
          <p:cNvSpPr txBox="1"/>
          <p:nvPr/>
        </p:nvSpPr>
        <p:spPr>
          <a:xfrm>
            <a:off x="2000950" y="1962788"/>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SITIO WEB Y PÁGINA WEB</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NO SON LO MISMO.</a:t>
            </a:r>
            <a:endParaRPr b="0" i="1" sz="4000" u="none" cap="none" strike="noStrike">
              <a:solidFill>
                <a:srgbClr val="000000"/>
              </a:solidFill>
              <a:latin typeface="Anton"/>
              <a:ea typeface="Anton"/>
              <a:cs typeface="Anton"/>
              <a:sym typeface="Anton"/>
            </a:endParaRPr>
          </a:p>
        </p:txBody>
      </p:sp>
      <p:pic>
        <p:nvPicPr>
          <p:cNvPr id="365" name="Google Shape;365;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66" name="Google Shape;366;p55"/>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nvSpPr>
        <p:spPr>
          <a:xfrm>
            <a:off x="1717500" y="67525"/>
            <a:ext cx="5709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000" u="none" cap="none" strike="noStrike">
                <a:solidFill>
                  <a:srgbClr val="000000"/>
                </a:solidFill>
                <a:latin typeface="Anton"/>
                <a:ea typeface="Anton"/>
                <a:cs typeface="Anton"/>
                <a:sym typeface="Anton"/>
              </a:rPr>
              <a:t>DIFERENCIA ENTRE </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b="0" i="1" lang="en-GB" sz="4000" u="none" cap="none" strike="noStrike">
                <a:solidFill>
                  <a:srgbClr val="000000"/>
                </a:solidFill>
                <a:latin typeface="Anton"/>
                <a:ea typeface="Anton"/>
                <a:cs typeface="Anton"/>
                <a:sym typeface="Anton"/>
              </a:rPr>
              <a:t>PÁGINA WEB Y SITIO WEB</a:t>
            </a:r>
            <a:endParaRPr b="0" i="1" sz="4000" u="none" cap="none" strike="noStrike">
              <a:solidFill>
                <a:srgbClr val="000000"/>
              </a:solidFill>
              <a:latin typeface="Anton"/>
              <a:ea typeface="Anton"/>
              <a:cs typeface="Anton"/>
              <a:sym typeface="Anton"/>
            </a:endParaRPr>
          </a:p>
        </p:txBody>
      </p:sp>
      <p:pic>
        <p:nvPicPr>
          <p:cNvPr id="372" name="Google Shape;37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3" name="Google Shape;373;p56"/>
          <p:cNvPicPr preferRelativeResize="0"/>
          <p:nvPr/>
        </p:nvPicPr>
        <p:blipFill rotWithShape="1">
          <a:blip r:embed="rId4">
            <a:alphaModFix/>
          </a:blip>
          <a:srcRect b="0" l="0" r="0" t="4770"/>
          <a:stretch/>
        </p:blipFill>
        <p:spPr>
          <a:xfrm>
            <a:off x="1624125" y="1405064"/>
            <a:ext cx="5895750" cy="3509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7"/>
          <p:cNvPicPr preferRelativeResize="0"/>
          <p:nvPr/>
        </p:nvPicPr>
        <p:blipFill rotWithShape="1">
          <a:blip r:embed="rId3">
            <a:alphaModFix/>
          </a:blip>
          <a:srcRect b="0" l="0" r="0" t="0"/>
          <a:stretch/>
        </p:blipFill>
        <p:spPr>
          <a:xfrm>
            <a:off x="691450" y="782300"/>
            <a:ext cx="8262251" cy="1075500"/>
          </a:xfrm>
          <a:prstGeom prst="rect">
            <a:avLst/>
          </a:prstGeom>
          <a:noFill/>
          <a:ln>
            <a:noFill/>
          </a:ln>
        </p:spPr>
      </p:pic>
      <p:sp>
        <p:nvSpPr>
          <p:cNvPr id="379" name="Google Shape;379;p57"/>
          <p:cNvSpPr txBox="1"/>
          <p:nvPr>
            <p:ph idx="1" type="body"/>
          </p:nvPr>
        </p:nvSpPr>
        <p:spPr>
          <a:xfrm>
            <a:off x="3248975" y="1650900"/>
            <a:ext cx="5656800" cy="2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solidFill>
                  <a:schemeClr val="dk1"/>
                </a:solidFill>
                <a:latin typeface="Helvetica Neue Light"/>
                <a:ea typeface="Helvetica Neue Light"/>
                <a:cs typeface="Helvetica Neue Light"/>
                <a:sym typeface="Helvetica Neue Light"/>
              </a:rPr>
              <a:t>Al abrir un browser o navegador, e ingresar una página web, se lo suele hacer por su nombre, por ejemplo: </a:t>
            </a:r>
            <a:r>
              <a:rPr lang="en-GB" sz="1600" u="sng">
                <a:solidFill>
                  <a:schemeClr val="hlink"/>
                </a:solidFill>
                <a:latin typeface="Helvetica Neue Light"/>
                <a:ea typeface="Helvetica Neue Light"/>
                <a:cs typeface="Helvetica Neue Light"/>
                <a:sym typeface="Helvetica Neue Light"/>
                <a:hlinkClick r:id="rId4"/>
              </a:rPr>
              <a:t>www.coderhouse.com</a:t>
            </a:r>
            <a:r>
              <a:rPr lang="en-GB"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rPr lang="en-GB" sz="1600">
                <a:solidFill>
                  <a:schemeClr val="dk1"/>
                </a:solidFill>
                <a:latin typeface="Helvetica Neue Light"/>
                <a:ea typeface="Helvetica Neue Light"/>
                <a:cs typeface="Helvetica Neue Light"/>
                <a:sym typeface="Helvetica Neue Light"/>
              </a:rPr>
              <a:t>A lo largo de toda la red de internet, hay una serie de máquinas que hacen de “agenda” y nos dan la dirección IP.  La dirección IP es un conjunto de números que identifica, de manera lógica y jerárquica, a una interfaz en red.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rPr lang="en-GB">
                <a:solidFill>
                  <a:schemeClr val="dk1"/>
                </a:solidFill>
                <a:highlight>
                  <a:srgbClr val="E0FF00"/>
                </a:highlight>
                <a:latin typeface="Helvetica Neue Light"/>
                <a:ea typeface="Helvetica Neue Light"/>
                <a:cs typeface="Helvetica Neue Light"/>
                <a:sym typeface="Helvetica Neue Light"/>
              </a:rPr>
              <a:t>www.coderhouse.com   = 159.89.87.61</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380" name="Google Shape;380;p57"/>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381" name="Google Shape;381;p57"/>
          <p:cNvPicPr preferRelativeResize="0"/>
          <p:nvPr/>
        </p:nvPicPr>
        <p:blipFill rotWithShape="1">
          <a:blip r:embed="rId6">
            <a:alphaModFix/>
          </a:blip>
          <a:srcRect b="0" l="21064" r="19647" t="0"/>
          <a:stretch/>
        </p:blipFill>
        <p:spPr>
          <a:xfrm>
            <a:off x="356450" y="1869125"/>
            <a:ext cx="2563200" cy="2223850"/>
          </a:xfrm>
          <a:prstGeom prst="rect">
            <a:avLst/>
          </a:prstGeom>
          <a:noFill/>
          <a:ln>
            <a:noFill/>
          </a:ln>
        </p:spPr>
      </p:pic>
      <p:sp>
        <p:nvSpPr>
          <p:cNvPr id="382" name="Google Shape;382;p57"/>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58"/>
          <p:cNvSpPr txBox="1"/>
          <p:nvPr/>
        </p:nvSpPr>
        <p:spPr>
          <a:xfrm>
            <a:off x="4416150" y="592725"/>
            <a:ext cx="4414500" cy="39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Clr>
                <a:schemeClr val="dk1"/>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Cuando la petición llega al servidor, el mismo resuelve: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100"/>
              </a:spcBef>
              <a:spcAft>
                <a:spcPts val="0"/>
              </a:spcAft>
              <a:buClr>
                <a:srgbClr val="3DFFBC"/>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Si el sitio efectivamente está en ese servidor.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Qué directorio (o carpeta) corresponde con ese sitio web.</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Qué archivo está siendo solicitado (si no es ninguno, siempre se busca uno por defecto).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Qué tecnologías conforman esos archivos.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9" name="Google Shape;389;p58"/>
          <p:cNvPicPr preferRelativeResize="0"/>
          <p:nvPr/>
        </p:nvPicPr>
        <p:blipFill rotWithShape="1">
          <a:blip r:embed="rId4">
            <a:alphaModFix/>
          </a:blip>
          <a:srcRect b="0" l="0" r="0" t="0"/>
          <a:stretch/>
        </p:blipFill>
        <p:spPr>
          <a:xfrm>
            <a:off x="118385" y="1049922"/>
            <a:ext cx="4207865" cy="2966350"/>
          </a:xfrm>
          <a:prstGeom prst="rect">
            <a:avLst/>
          </a:prstGeom>
          <a:noFill/>
          <a:ln>
            <a:noFill/>
          </a:ln>
        </p:spPr>
      </p:pic>
      <p:sp>
        <p:nvSpPr>
          <p:cNvPr id="390" name="Google Shape;390;p58"/>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5" name="Shape 125"/>
        <p:cNvGrpSpPr/>
        <p:nvPr/>
      </p:nvGrpSpPr>
      <p:grpSpPr>
        <a:xfrm>
          <a:off x="0" y="0"/>
          <a:ext cx="0" cy="0"/>
          <a:chOff x="0" y="0"/>
          <a:chExt cx="0" cy="0"/>
        </a:xfrm>
      </p:grpSpPr>
      <p:sp>
        <p:nvSpPr>
          <p:cNvPr id="126" name="Google Shape;126;p32"/>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27" name="Google Shape;127;p32"/>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Conocimientos previos en la disciplina</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¿Por qué elegiste el curso?</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22222"/>
                </a:solidFill>
                <a:latin typeface="Helvetica Neue Light"/>
                <a:ea typeface="Helvetica Neue Light"/>
                <a:cs typeface="Helvetica Neue Light"/>
                <a:sym typeface="Helvetica Neue Light"/>
              </a:rPr>
              <a:t>Se responde en encuestas separadas creadas por el docente.</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28" name="Google Shape;128;p32"/>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32"/>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30" name="Google Shape;130;p3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31" name="Google Shape;131;p32"/>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9"/>
          <p:cNvPicPr preferRelativeResize="0"/>
          <p:nvPr/>
        </p:nvPicPr>
        <p:blipFill rotWithShape="1">
          <a:blip r:embed="rId3">
            <a:alphaModFix/>
          </a:blip>
          <a:srcRect b="0" l="0" r="0" t="0"/>
          <a:stretch/>
        </p:blipFill>
        <p:spPr>
          <a:xfrm>
            <a:off x="1912725" y="1140725"/>
            <a:ext cx="5318549" cy="3518901"/>
          </a:xfrm>
          <a:prstGeom prst="rect">
            <a:avLst/>
          </a:prstGeom>
          <a:noFill/>
          <a:ln>
            <a:noFill/>
          </a:ln>
        </p:spPr>
      </p:pic>
      <p:pic>
        <p:nvPicPr>
          <p:cNvPr id="396" name="Google Shape;396;p5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97" name="Google Shape;397;p59"/>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60"/>
          <p:cNvSpPr txBox="1"/>
          <p:nvPr/>
        </p:nvSpPr>
        <p:spPr>
          <a:xfrm>
            <a:off x="1119300" y="1677200"/>
            <a:ext cx="6905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HERRAMIENTAS A UTILIZAR EN EL CURSO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08" name="Google Shape;408;p61"/>
          <p:cNvSpPr txBox="1"/>
          <p:nvPr>
            <p:ph idx="1" type="subTitle"/>
          </p:nvPr>
        </p:nvSpPr>
        <p:spPr>
          <a:xfrm>
            <a:off x="1228350" y="24957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EXPLORADORES</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409" name="Google Shape;409;p61"/>
          <p:cNvPicPr preferRelativeResize="0"/>
          <p:nvPr/>
        </p:nvPicPr>
        <p:blipFill rotWithShape="1">
          <a:blip r:embed="rId4">
            <a:alphaModFix/>
          </a:blip>
          <a:srcRect b="0" l="0" r="0" t="0"/>
          <a:stretch/>
        </p:blipFill>
        <p:spPr>
          <a:xfrm>
            <a:off x="332750" y="1843289"/>
            <a:ext cx="3613875" cy="2030925"/>
          </a:xfrm>
          <a:prstGeom prst="rect">
            <a:avLst/>
          </a:prstGeom>
          <a:noFill/>
          <a:ln>
            <a:noFill/>
          </a:ln>
        </p:spPr>
      </p:pic>
      <p:sp>
        <p:nvSpPr>
          <p:cNvPr id="410" name="Google Shape;410;p61"/>
          <p:cNvSpPr txBox="1"/>
          <p:nvPr/>
        </p:nvSpPr>
        <p:spPr>
          <a:xfrm>
            <a:off x="4243050" y="1080150"/>
            <a:ext cx="47751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Para probar tu web, necesitarás varios exploradores, con el fin de corroborar si los mismos soportan las etiquetas aplicadas al diseño. Los más comunes son:</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Google Chrome.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Mozilla Firefox.</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Opera.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Safari.</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Microsoft Edge.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2"/>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16" name="Google Shape;416;p62"/>
          <p:cNvSpPr txBox="1"/>
          <p:nvPr>
            <p:ph idx="1" type="subTitle"/>
          </p:nvPr>
        </p:nvSpPr>
        <p:spPr>
          <a:xfrm>
            <a:off x="542850" y="632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EDITORES DE TEXTO</a:t>
            </a:r>
            <a:endParaRPr i="1" sz="30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17" name="Google Shape;417;p62"/>
          <p:cNvSpPr txBox="1"/>
          <p:nvPr/>
        </p:nvSpPr>
        <p:spPr>
          <a:xfrm>
            <a:off x="3692050" y="699150"/>
            <a:ext cx="51489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Son programas que te permiten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realizar o escribir código fuente (HTML, CSS, PHP, JavaScript)</a:t>
            </a:r>
            <a:r>
              <a:rPr b="0" i="0" lang="en-GB" sz="1800" u="none" cap="none" strike="noStrike">
                <a:solidFill>
                  <a:schemeClr val="dk1"/>
                </a:solidFill>
                <a:latin typeface="Helvetica Neue Light"/>
                <a:ea typeface="Helvetica Neue Light"/>
                <a:cs typeface="Helvetica Neue Light"/>
                <a:sym typeface="Helvetica Neue Light"/>
              </a:rPr>
              <a:t> de tus proyectos. Al ser dinámicos, son idóneos para cuando desarrollas uno con varios lenguajes de programación. Algunos de ellos son: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Sublime Text.</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Atom.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Brackets.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Visual Studio Code.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PHPStorm.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18" name="Google Shape;418;p62"/>
          <p:cNvPicPr preferRelativeResize="0"/>
          <p:nvPr/>
        </p:nvPicPr>
        <p:blipFill rotWithShape="1">
          <a:blip r:embed="rId4">
            <a:alphaModFix/>
          </a:blip>
          <a:srcRect b="0" l="0" r="0" t="0"/>
          <a:stretch/>
        </p:blipFill>
        <p:spPr>
          <a:xfrm>
            <a:off x="834550" y="658825"/>
            <a:ext cx="2096050" cy="2096050"/>
          </a:xfrm>
          <a:prstGeom prst="rect">
            <a:avLst/>
          </a:prstGeom>
          <a:noFill/>
          <a:ln>
            <a:noFill/>
          </a:ln>
        </p:spPr>
      </p:pic>
      <p:sp>
        <p:nvSpPr>
          <p:cNvPr id="419" name="Google Shape;419;p62"/>
          <p:cNvSpPr txBox="1"/>
          <p:nvPr/>
        </p:nvSpPr>
        <p:spPr>
          <a:xfrm>
            <a:off x="763650" y="4451025"/>
            <a:ext cx="7616700" cy="5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highlight>
                  <a:srgbClr val="E0FF00"/>
                </a:highlight>
                <a:latin typeface="Helvetica Neue"/>
                <a:ea typeface="Helvetica Neue"/>
                <a:cs typeface="Helvetica Neue"/>
                <a:sym typeface="Helvetica Neue"/>
              </a:rPr>
              <a:t>Código fuente:</a:t>
            </a:r>
            <a:r>
              <a:rPr b="0" i="0" lang="en-GB" sz="1200" u="none" cap="none" strike="noStrike">
                <a:solidFill>
                  <a:srgbClr val="000000"/>
                </a:solidFill>
                <a:highlight>
                  <a:srgbClr val="E0FF00"/>
                </a:highlight>
                <a:latin typeface="Helvetica Neue"/>
                <a:ea typeface="Helvetica Neue"/>
                <a:cs typeface="Helvetica Neue"/>
                <a:sym typeface="Helvetica Neue"/>
              </a:rPr>
              <a:t> es el conjunto de líneas de textos, las cuales son las directrices que debe seguir la computadora para realizar dicho programa.</a:t>
            </a:r>
            <a:endParaRPr b="0" i="0" sz="12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3"/>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25" name="Google Shape;425;p63"/>
          <p:cNvSpPr txBox="1"/>
          <p:nvPr>
            <p:ph idx="1" type="subTitle"/>
          </p:nvPr>
        </p:nvSpPr>
        <p:spPr>
          <a:xfrm>
            <a:off x="1228350" y="52577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BALSAMIQ</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just">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26" name="Google Shape;426;p63"/>
          <p:cNvSpPr txBox="1"/>
          <p:nvPr/>
        </p:nvSpPr>
        <p:spPr>
          <a:xfrm>
            <a:off x="4343575" y="1314400"/>
            <a:ext cx="470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 una herramienta que facilita la creación de esquemas o </a:t>
            </a:r>
            <a:r>
              <a:rPr b="1" i="1" lang="en-GB" sz="1800" u="none" cap="none" strike="noStrike">
                <a:solidFill>
                  <a:schemeClr val="dk1"/>
                </a:solidFill>
                <a:latin typeface="Helvetica Neue"/>
                <a:ea typeface="Helvetica Neue"/>
                <a:cs typeface="Helvetica Neue"/>
                <a:sym typeface="Helvetica Neue"/>
              </a:rPr>
              <a:t>mockups</a:t>
            </a:r>
            <a:r>
              <a:rPr b="0" i="0" lang="en-GB" sz="1800" u="none" cap="none" strike="noStrike">
                <a:solidFill>
                  <a:schemeClr val="dk1"/>
                </a:solidFill>
                <a:latin typeface="Helvetica Neue Light"/>
                <a:ea typeface="Helvetica Neue Light"/>
                <a:cs typeface="Helvetica Neue Light"/>
                <a:sym typeface="Helvetica Neue Light"/>
              </a:rPr>
              <a:t>. No sólo cuenta con una aplicación nativa para MacOS (también Windows y Linux), sino también con una versión web, de modo que puedes trabajar desde cualquier lugar.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Su finalidad es </a:t>
            </a:r>
            <a:r>
              <a:rPr b="1" i="0" lang="en-GB" sz="1800" u="none" cap="none" strike="noStrike">
                <a:solidFill>
                  <a:schemeClr val="dk1"/>
                </a:solidFill>
                <a:highlight>
                  <a:srgbClr val="E0FF00"/>
                </a:highlight>
                <a:latin typeface="Helvetica Neue"/>
                <a:ea typeface="Helvetica Neue"/>
                <a:cs typeface="Helvetica Neue"/>
                <a:sym typeface="Helvetica Neue"/>
              </a:rPr>
              <a:t>ayudar al desarrollo de aplicaciones. </a:t>
            </a:r>
            <a:endParaRPr b="1" i="0" sz="1800" u="none" cap="none" strike="noStrike">
              <a:solidFill>
                <a:schemeClr val="dk1"/>
              </a:solidFill>
              <a:highlight>
                <a:srgbClr val="E0FF00"/>
              </a:highlight>
              <a:latin typeface="Helvetica Neue"/>
              <a:ea typeface="Helvetica Neue"/>
              <a:cs typeface="Helvetica Neue"/>
              <a:sym typeface="Helvetica Neue"/>
            </a:endParaRPr>
          </a:p>
        </p:txBody>
      </p:sp>
      <p:pic>
        <p:nvPicPr>
          <p:cNvPr id="427" name="Google Shape;427;p63"/>
          <p:cNvPicPr preferRelativeResize="0"/>
          <p:nvPr/>
        </p:nvPicPr>
        <p:blipFill rotWithShape="1">
          <a:blip r:embed="rId4">
            <a:alphaModFix/>
          </a:blip>
          <a:srcRect b="0" l="0" r="0" t="0"/>
          <a:stretch/>
        </p:blipFill>
        <p:spPr>
          <a:xfrm>
            <a:off x="479825" y="1600025"/>
            <a:ext cx="3651750" cy="23444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4"/>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33" name="Google Shape;433;p64"/>
          <p:cNvSpPr txBox="1"/>
          <p:nvPr>
            <p:ph idx="1" type="subTitle"/>
          </p:nvPr>
        </p:nvSpPr>
        <p:spPr>
          <a:xfrm>
            <a:off x="1228350" y="5873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TERMINAL O CONSOLA</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just">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34" name="Google Shape;434;p64"/>
          <p:cNvSpPr txBox="1"/>
          <p:nvPr/>
        </p:nvSpPr>
        <p:spPr>
          <a:xfrm>
            <a:off x="4605750" y="1458975"/>
            <a:ext cx="4272600" cy="28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n-GB" sz="1800" u="none" cap="none" strike="noStrike">
                <a:solidFill>
                  <a:srgbClr val="252525"/>
                </a:solidFill>
                <a:latin typeface="Helvetica Neue Light"/>
                <a:ea typeface="Helvetica Neue Light"/>
                <a:cs typeface="Helvetica Neue Light"/>
                <a:sym typeface="Helvetica Neue Light"/>
              </a:rPr>
              <a:t>En informática, una terminal o consola es la </a:t>
            </a:r>
            <a:r>
              <a:rPr b="0" i="0" lang="en-GB" sz="1800" u="none" cap="none" strike="noStrike">
                <a:solidFill>
                  <a:srgbClr val="252525"/>
                </a:solidFill>
                <a:highlight>
                  <a:srgbClr val="E0FF00"/>
                </a:highlight>
                <a:latin typeface="Helvetica Neue Light"/>
                <a:ea typeface="Helvetica Neue Light"/>
                <a:cs typeface="Helvetica Neue Light"/>
                <a:sym typeface="Helvetica Neue Light"/>
              </a:rPr>
              <a:t>aplicación que se utiliza para interactuar con el computador a través de comandos</a:t>
            </a:r>
            <a:r>
              <a:rPr b="0" i="0" lang="en-GB" sz="1800" u="none" cap="none" strike="noStrike">
                <a:solidFill>
                  <a:srgbClr val="252525"/>
                </a:solidFill>
                <a:latin typeface="Helvetica Neue Light"/>
                <a:ea typeface="Helvetica Neue Light"/>
                <a:cs typeface="Helvetica Neue Light"/>
                <a:sym typeface="Helvetica Neue Light"/>
              </a:rPr>
              <a:t>. Todos los sistemas operativos la traen.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35" name="Google Shape;435;p64"/>
          <p:cNvPicPr preferRelativeResize="0"/>
          <p:nvPr/>
        </p:nvPicPr>
        <p:blipFill rotWithShape="1">
          <a:blip r:embed="rId4">
            <a:alphaModFix/>
          </a:blip>
          <a:srcRect b="0" l="0" r="32399" t="0"/>
          <a:stretch/>
        </p:blipFill>
        <p:spPr>
          <a:xfrm>
            <a:off x="619050" y="1521175"/>
            <a:ext cx="3814419" cy="2842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66"/>
          <p:cNvSpPr txBox="1"/>
          <p:nvPr/>
        </p:nvSpPr>
        <p:spPr>
          <a:xfrm>
            <a:off x="1874250" y="1718425"/>
            <a:ext cx="5395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INSTALACIÓN Y PRÁCTICA DE LAS NUEVAS HERRAMIENTAS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49" name="Shape 449"/>
        <p:cNvGrpSpPr/>
        <p:nvPr/>
      </p:nvGrpSpPr>
      <p:grpSpPr>
        <a:xfrm>
          <a:off x="0" y="0"/>
          <a:ext cx="0" cy="0"/>
          <a:chOff x="0" y="0"/>
          <a:chExt cx="0" cy="0"/>
        </a:xfrm>
      </p:grpSpPr>
      <p:sp>
        <p:nvSpPr>
          <p:cNvPr id="450" name="Google Shape;450;p6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BALSAMIQ</a:t>
            </a:r>
            <a:endParaRPr b="0" i="1" sz="3600" u="none" cap="none" strike="noStrike">
              <a:solidFill>
                <a:srgbClr val="000000"/>
              </a:solidFill>
              <a:latin typeface="Anton"/>
              <a:ea typeface="Anton"/>
              <a:cs typeface="Anton"/>
              <a:sym typeface="Anton"/>
            </a:endParaRPr>
          </a:p>
        </p:txBody>
      </p:sp>
      <p:pic>
        <p:nvPicPr>
          <p:cNvPr id="451" name="Google Shape;451;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2" name="Google Shape;452;p6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cxnSp>
        <p:nvCxnSpPr>
          <p:cNvPr id="457" name="Google Shape;457;p68"/>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458" name="Google Shape;458;p68"/>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9" name="Google Shape;459;p68"/>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60" name="Google Shape;460;p68"/>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 Balsamiq de la página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61" name="Google Shape;461;p68"/>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62" name="Google Shape;462;p68"/>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63" name="Google Shape;463;p68"/>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68"/>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65" name="Google Shape;465;p6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66" name="Google Shape;466;p68"/>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INSTALANDO BALSAMIQ</a:t>
            </a:r>
            <a:endParaRPr b="0" i="1" sz="3600" u="none" cap="none" strike="noStrike">
              <a:solidFill>
                <a:srgbClr val="000000"/>
              </a:solidFill>
              <a:latin typeface="Anton"/>
              <a:ea typeface="Anton"/>
              <a:cs typeface="Anton"/>
              <a:sym typeface="Anton"/>
            </a:endParaRPr>
          </a:p>
        </p:txBody>
      </p:sp>
      <p:sp>
        <p:nvSpPr>
          <p:cNvPr id="467" name="Google Shape;467;p68"/>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68" name="Google Shape;468;p68"/>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3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37" name="Google Shape;137;p33"/>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38" name="Google Shape;138;p3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9"/>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474" name="Google Shape;474;p69"/>
          <p:cNvSpPr txBox="1"/>
          <p:nvPr>
            <p:ph idx="1" type="subTitle"/>
          </p:nvPr>
        </p:nvSpPr>
        <p:spPr>
          <a:xfrm>
            <a:off x="1228350" y="38652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PRACTICANDO EN BALSAMIQ</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475" name="Google Shape;475;p69"/>
          <p:cNvPicPr preferRelativeResize="0"/>
          <p:nvPr/>
        </p:nvPicPr>
        <p:blipFill rotWithShape="1">
          <a:blip r:embed="rId4">
            <a:alphaModFix/>
          </a:blip>
          <a:srcRect b="0" l="0" r="0" t="0"/>
          <a:stretch/>
        </p:blipFill>
        <p:spPr>
          <a:xfrm>
            <a:off x="438900" y="1052175"/>
            <a:ext cx="4851972" cy="3746801"/>
          </a:xfrm>
          <a:prstGeom prst="rect">
            <a:avLst/>
          </a:prstGeom>
          <a:noFill/>
          <a:ln>
            <a:noFill/>
          </a:ln>
        </p:spPr>
      </p:pic>
      <p:sp>
        <p:nvSpPr>
          <p:cNvPr id="476" name="Google Shape;476;p69"/>
          <p:cNvSpPr txBox="1"/>
          <p:nvPr/>
        </p:nvSpPr>
        <p:spPr>
          <a:xfrm>
            <a:off x="5360375" y="1395450"/>
            <a:ext cx="357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Abrir el programa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Revisar los componentes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Pegar el componente browser con un botón</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Guardar el documento en </a:t>
            </a:r>
            <a:r>
              <a:rPr b="0" i="0" lang="en-GB" sz="1600" u="none" cap="none" strike="noStrike">
                <a:solidFill>
                  <a:srgbClr val="000000"/>
                </a:solidFill>
                <a:highlight>
                  <a:srgbClr val="E0FF00"/>
                </a:highlight>
                <a:latin typeface="Helvetica Neue Light"/>
                <a:ea typeface="Helvetica Neue Light"/>
                <a:cs typeface="Helvetica Neue Light"/>
                <a:sym typeface="Helvetica Neue Light"/>
              </a:rPr>
              <a:t>Proyecto -&gt; Guardar como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Exportar a PDF: Ir a </a:t>
            </a:r>
            <a:r>
              <a:rPr b="0" i="0" lang="en-GB" sz="1600" u="none" cap="none" strike="noStrike">
                <a:solidFill>
                  <a:srgbClr val="000000"/>
                </a:solidFill>
                <a:highlight>
                  <a:srgbClr val="E0FF00"/>
                </a:highlight>
                <a:latin typeface="Helvetica Neue Light"/>
                <a:ea typeface="Helvetica Neue Light"/>
                <a:cs typeface="Helvetica Neue Light"/>
                <a:sym typeface="Helvetica Neue Light"/>
              </a:rPr>
              <a:t>Proyecto -&gt; Exportar a PDF</a:t>
            </a:r>
            <a:r>
              <a:rPr b="0" i="0" lang="en-GB"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80" name="Shape 480"/>
        <p:cNvGrpSpPr/>
        <p:nvPr/>
      </p:nvGrpSpPr>
      <p:grpSpPr>
        <a:xfrm>
          <a:off x="0" y="0"/>
          <a:ext cx="0" cy="0"/>
          <a:chOff x="0" y="0"/>
          <a:chExt cx="0" cy="0"/>
        </a:xfrm>
      </p:grpSpPr>
      <p:sp>
        <p:nvSpPr>
          <p:cNvPr id="481" name="Google Shape;481;p70"/>
          <p:cNvSpPr txBox="1"/>
          <p:nvPr/>
        </p:nvSpPr>
        <p:spPr>
          <a:xfrm>
            <a:off x="1740150" y="2077200"/>
            <a:ext cx="5663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SUBLIME TEXT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O VISUAL STUDIO CODE</a:t>
            </a:r>
            <a:endParaRPr b="0" i="1" sz="3600" u="none" cap="none" strike="noStrike">
              <a:solidFill>
                <a:srgbClr val="000000"/>
              </a:solidFill>
              <a:latin typeface="Anton"/>
              <a:ea typeface="Anton"/>
              <a:cs typeface="Anton"/>
              <a:sym typeface="Anton"/>
            </a:endParaRPr>
          </a:p>
        </p:txBody>
      </p:sp>
      <p:pic>
        <p:nvPicPr>
          <p:cNvPr id="482" name="Google Shape;482;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3" name="Google Shape;483;p7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cxnSp>
        <p:nvCxnSpPr>
          <p:cNvPr id="488" name="Google Shape;488;p71"/>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489" name="Google Shape;489;p71"/>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0" name="Google Shape;490;p71"/>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1" name="Google Shape;491;p71"/>
          <p:cNvSpPr txBox="1"/>
          <p:nvPr/>
        </p:nvSpPr>
        <p:spPr>
          <a:xfrm>
            <a:off x="822350" y="3199725"/>
            <a:ext cx="2227800" cy="128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 Sublime Text desde la página web oficial</a:t>
            </a:r>
            <a:r>
              <a:rPr lang="en-GB" sz="1800">
                <a:solidFill>
                  <a:schemeClr val="dk1"/>
                </a:solidFill>
                <a:highlight>
                  <a:schemeClr val="lt1"/>
                </a:highlight>
                <a:latin typeface="Helvetica Neue Light"/>
                <a:ea typeface="Helvetica Neue Light"/>
                <a:cs typeface="Helvetica Neue Light"/>
                <a:sym typeface="Helvetica Neue Light"/>
              </a:rPr>
              <a:t>, o </a:t>
            </a:r>
            <a:r>
              <a:rPr lang="en-GB" sz="1800" u="sng">
                <a:solidFill>
                  <a:schemeClr val="hlink"/>
                </a:solidFill>
                <a:highlight>
                  <a:schemeClr val="lt1"/>
                </a:highlight>
                <a:latin typeface="Helvetica Neue Light"/>
                <a:ea typeface="Helvetica Neue Light"/>
                <a:cs typeface="Helvetica Neue Light"/>
                <a:sym typeface="Helvetica Neue Light"/>
                <a:hlinkClick r:id="rId4"/>
              </a:rPr>
              <a:t>descarga</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Visual Studio Code.</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92" name="Google Shape;492;p71"/>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93" name="Google Shape;493;p71"/>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94" name="Google Shape;494;p7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95" name="Google Shape;495;p71"/>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96" name="Google Shape;496;p71"/>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497" name="Google Shape;497;p71"/>
          <p:cNvSpPr txBox="1"/>
          <p:nvPr/>
        </p:nvSpPr>
        <p:spPr>
          <a:xfrm>
            <a:off x="732650" y="865925"/>
            <a:ext cx="7393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INSTALANDO SUBLIME TEXT</a:t>
            </a:r>
            <a:r>
              <a:rPr i="1" lang="en-GB" sz="3600">
                <a:solidFill>
                  <a:schemeClr val="dk1"/>
                </a:solidFill>
                <a:latin typeface="Anton"/>
                <a:ea typeface="Anton"/>
                <a:cs typeface="Anton"/>
                <a:sym typeface="Anton"/>
              </a:rPr>
              <a:t> o VISUAL CODE</a:t>
            </a:r>
            <a:endParaRPr b="0" i="1" sz="3600" u="none" cap="none" strike="noStrike">
              <a:solidFill>
                <a:srgbClr val="000000"/>
              </a:solidFill>
              <a:latin typeface="Anton"/>
              <a:ea typeface="Anton"/>
              <a:cs typeface="Anton"/>
              <a:sym typeface="Anton"/>
            </a:endParaRPr>
          </a:p>
        </p:txBody>
      </p:sp>
      <p:sp>
        <p:nvSpPr>
          <p:cNvPr id="498" name="Google Shape;498;p71"/>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9" name="Google Shape;499;p71"/>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2"/>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05" name="Google Shape;505;p72"/>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CONFIGURANDO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06" name="Google Shape;506;p72"/>
          <p:cNvSpPr txBox="1"/>
          <p:nvPr/>
        </p:nvSpPr>
        <p:spPr>
          <a:xfrm>
            <a:off x="4010650" y="1242925"/>
            <a:ext cx="4598100" cy="297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 necesario instalar el Package Control, el cual te permite acceder a todos los paquetes de sublime.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n-GB" sz="1800" u="none" cap="none" strike="noStrike">
                <a:solidFill>
                  <a:srgbClr val="000000"/>
                </a:solidFill>
                <a:latin typeface="Helvetica Neue Light"/>
                <a:ea typeface="Helvetica Neue Light"/>
                <a:cs typeface="Helvetica Neue Light"/>
                <a:sym typeface="Helvetica Neue Light"/>
              </a:rPr>
              <a:t>Accede a la paleta de comandos con las combinaciones en Win/Linux: </a:t>
            </a:r>
            <a:r>
              <a:rPr b="0" i="0" lang="en-GB" sz="1800" u="none" cap="none" strike="noStrike">
                <a:solidFill>
                  <a:srgbClr val="000000"/>
                </a:solidFill>
                <a:highlight>
                  <a:srgbClr val="E0FF00"/>
                </a:highlight>
                <a:latin typeface="Helvetica Neue Light"/>
                <a:ea typeface="Helvetica Neue Light"/>
                <a:cs typeface="Helvetica Neue Light"/>
                <a:sym typeface="Helvetica Neue Light"/>
              </a:rPr>
              <a:t>ctrl+shift+p, Mac: cmd+shift+p</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n-GB" sz="1800" u="none" cap="none" strike="noStrike">
                <a:solidFill>
                  <a:srgbClr val="000000"/>
                </a:solidFill>
                <a:latin typeface="Helvetica Neue Light"/>
                <a:ea typeface="Helvetica Neue Light"/>
                <a:cs typeface="Helvetica Neue Light"/>
                <a:sym typeface="Helvetica Neue Light"/>
              </a:rPr>
              <a:t>Escribe Install Package Control, y presiona Enter.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just">
              <a:lnSpc>
                <a:spcPct val="115000"/>
              </a:lnSpc>
              <a:spcBef>
                <a:spcPts val="1200"/>
              </a:spcBef>
              <a:spcAft>
                <a:spcPts val="12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07" name="Google Shape;507;p72"/>
          <p:cNvPicPr preferRelativeResize="0"/>
          <p:nvPr/>
        </p:nvPicPr>
        <p:blipFill rotWithShape="1">
          <a:blip r:embed="rId4">
            <a:alphaModFix/>
          </a:blip>
          <a:srcRect b="0" l="0" r="31101" t="0"/>
          <a:stretch/>
        </p:blipFill>
        <p:spPr>
          <a:xfrm>
            <a:off x="405475" y="1373900"/>
            <a:ext cx="3480525" cy="2657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73"/>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13" name="Google Shape;513;p73"/>
          <p:cNvSpPr txBox="1"/>
          <p:nvPr/>
        </p:nvSpPr>
        <p:spPr>
          <a:xfrm>
            <a:off x="4061950" y="866575"/>
            <a:ext cx="4920900" cy="4237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Didact Gothic"/>
              <a:buAutoNum type="arabicPeriod"/>
            </a:pPr>
            <a:r>
              <a:rPr b="0" i="0" lang="en-GB" sz="1500" u="none" cap="none" strike="noStrike">
                <a:solidFill>
                  <a:srgbClr val="000000"/>
                </a:solidFill>
                <a:latin typeface="Helvetica Neue Light"/>
                <a:ea typeface="Helvetica Neue Light"/>
                <a:cs typeface="Helvetica Neue Light"/>
                <a:sym typeface="Helvetica Neue Light"/>
              </a:rPr>
              <a:t>A continuación, en el menú </a:t>
            </a:r>
            <a:r>
              <a:rPr b="0" i="0" lang="en-GB" sz="1500" u="none" cap="none" strike="noStrike">
                <a:solidFill>
                  <a:srgbClr val="000000"/>
                </a:solidFill>
                <a:highlight>
                  <a:srgbClr val="E0FF00"/>
                </a:highlight>
                <a:latin typeface="Helvetica Neue Light"/>
                <a:ea typeface="Helvetica Neue Light"/>
                <a:cs typeface="Helvetica Neue Light"/>
                <a:sym typeface="Helvetica Neue Light"/>
              </a:rPr>
              <a:t>“Preferences” &gt; ”Package Control”</a:t>
            </a:r>
            <a:r>
              <a:rPr b="0" i="0" lang="en-GB" sz="1500" u="none" cap="none" strike="noStrike">
                <a:solidFill>
                  <a:srgbClr val="000000"/>
                </a:solidFill>
                <a:latin typeface="Helvetica Neue Light"/>
                <a:ea typeface="Helvetica Neue Light"/>
                <a:cs typeface="Helvetica Neue Light"/>
                <a:sym typeface="Helvetica Neue Light"/>
              </a:rPr>
              <a:t>.</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n-GB" sz="1500" u="none" cap="none" strike="noStrike">
                <a:solidFill>
                  <a:srgbClr val="000000"/>
                </a:solidFill>
                <a:latin typeface="Helvetica Neue Light"/>
                <a:ea typeface="Helvetica Neue Light"/>
                <a:cs typeface="Helvetica Neue Light"/>
                <a:sym typeface="Helvetica Neue Light"/>
              </a:rPr>
              <a:t>En la ventana emergente, escribe </a:t>
            </a:r>
            <a:r>
              <a:rPr b="0" i="0" lang="en-GB" sz="1500" u="none" cap="none" strike="noStrike">
                <a:solidFill>
                  <a:srgbClr val="000000"/>
                </a:solidFill>
                <a:highlight>
                  <a:srgbClr val="E0FF00"/>
                </a:highlight>
                <a:latin typeface="Helvetica Neue Light"/>
                <a:ea typeface="Helvetica Neue Light"/>
                <a:cs typeface="Helvetica Neue Light"/>
                <a:sym typeface="Helvetica Neue Light"/>
              </a:rPr>
              <a:t>“Install Package”</a:t>
            </a:r>
            <a:r>
              <a:rPr b="0" i="0" lang="en-GB" sz="1500" u="none" cap="none" strike="noStrike">
                <a:solidFill>
                  <a:srgbClr val="000000"/>
                </a:solidFill>
                <a:latin typeface="Helvetica Neue Light"/>
                <a:ea typeface="Helvetica Neue Light"/>
                <a:cs typeface="Helvetica Neue Light"/>
                <a:sym typeface="Helvetica Neue Light"/>
              </a:rPr>
              <a:t>.</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n-GB" sz="1500" u="none" cap="none" strike="noStrike">
                <a:solidFill>
                  <a:srgbClr val="000000"/>
                </a:solidFill>
                <a:latin typeface="Helvetica Neue Light"/>
                <a:ea typeface="Helvetica Neue Light"/>
                <a:cs typeface="Helvetica Neue Light"/>
                <a:sym typeface="Helvetica Neue Light"/>
              </a:rPr>
              <a:t>Busca los siguientes paquetes:</a:t>
            </a:r>
            <a:endParaRPr b="0" i="0" sz="1500" u="none" cap="none" strike="noStrike">
              <a:solidFill>
                <a:srgbClr val="000000"/>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n-GB" sz="1500" u="none" cap="none" strike="noStrike">
                <a:solidFill>
                  <a:schemeClr val="dk1"/>
                </a:solidFill>
                <a:latin typeface="Helvetica Neue Light"/>
                <a:ea typeface="Helvetica Neue Light"/>
                <a:cs typeface="Helvetica Neue Light"/>
                <a:sym typeface="Helvetica Neue Light"/>
              </a:rPr>
              <a:t>Emmet: automatiza la creación de bloques de HTML utilizando abreviaciones.</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n-GB" sz="1500" u="none" cap="none" strike="noStrike">
                <a:solidFill>
                  <a:schemeClr val="dk1"/>
                </a:solidFill>
                <a:latin typeface="Helvetica Neue Light"/>
                <a:ea typeface="Helvetica Neue Light"/>
                <a:cs typeface="Helvetica Neue Light"/>
                <a:sym typeface="Helvetica Neue Light"/>
              </a:rPr>
              <a:t>HTML-CSS-JS Prettify: maqueta el código.</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n-GB" sz="1500" u="none" cap="none" strike="noStrike">
                <a:solidFill>
                  <a:schemeClr val="dk1"/>
                </a:solidFill>
                <a:latin typeface="Helvetica Neue Light"/>
                <a:ea typeface="Helvetica Neue Light"/>
                <a:cs typeface="Helvetica Neue Light"/>
                <a:sym typeface="Helvetica Neue Light"/>
              </a:rPr>
              <a:t>ColorPicker: se ahorra mucho tiempo al no tener que cambiar de ventana para buscar el código del color por otros medios.</a:t>
            </a:r>
            <a:endParaRPr b="0" i="0" sz="1500" u="none" cap="none" strike="noStrike">
              <a:solidFill>
                <a:srgbClr val="000000"/>
              </a:solidFill>
              <a:latin typeface="Helvetica Neue Light"/>
              <a:ea typeface="Helvetica Neue Light"/>
              <a:cs typeface="Helvetica Neue Light"/>
              <a:sym typeface="Helvetica Neue Light"/>
            </a:endParaRPr>
          </a:p>
        </p:txBody>
      </p:sp>
      <p:pic>
        <p:nvPicPr>
          <p:cNvPr id="514" name="Google Shape;514;p73"/>
          <p:cNvPicPr preferRelativeResize="0"/>
          <p:nvPr/>
        </p:nvPicPr>
        <p:blipFill rotWithShape="1">
          <a:blip r:embed="rId4">
            <a:alphaModFix/>
          </a:blip>
          <a:srcRect b="0" l="24911" r="21376" t="0"/>
          <a:stretch/>
        </p:blipFill>
        <p:spPr>
          <a:xfrm>
            <a:off x="366050" y="1242925"/>
            <a:ext cx="3695900" cy="3014725"/>
          </a:xfrm>
          <a:prstGeom prst="rect">
            <a:avLst/>
          </a:prstGeom>
          <a:noFill/>
          <a:ln>
            <a:noFill/>
          </a:ln>
        </p:spPr>
      </p:pic>
      <p:sp>
        <p:nvSpPr>
          <p:cNvPr id="515" name="Google Shape;515;p73"/>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CONFIGURANDO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19" name="Shape 519"/>
        <p:cNvGrpSpPr/>
        <p:nvPr/>
      </p:nvGrpSpPr>
      <p:grpSpPr>
        <a:xfrm>
          <a:off x="0" y="0"/>
          <a:ext cx="0" cy="0"/>
          <a:chOff x="0" y="0"/>
          <a:chExt cx="0" cy="0"/>
        </a:xfrm>
      </p:grpSpPr>
      <p:sp>
        <p:nvSpPr>
          <p:cNvPr id="520" name="Google Shape;520;p7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CREACIÓN DE UN ARCHIVO EN SUBLIME TEXT</a:t>
            </a:r>
            <a:endParaRPr b="0" i="1" sz="3600" u="none" cap="none" strike="noStrike">
              <a:solidFill>
                <a:srgbClr val="000000"/>
              </a:solidFill>
              <a:latin typeface="Anton"/>
              <a:ea typeface="Anton"/>
              <a:cs typeface="Anton"/>
              <a:sym typeface="Anton"/>
            </a:endParaRPr>
          </a:p>
        </p:txBody>
      </p:sp>
      <p:pic>
        <p:nvPicPr>
          <p:cNvPr id="521" name="Google Shape;52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22" name="Google Shape;522;p7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5"/>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28" name="Google Shape;528;p75"/>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CREANDO UN ARCHIVO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29" name="Google Shape;529;p75"/>
          <p:cNvSpPr txBox="1"/>
          <p:nvPr/>
        </p:nvSpPr>
        <p:spPr>
          <a:xfrm>
            <a:off x="4264725" y="1472263"/>
            <a:ext cx="450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Light"/>
                <a:ea typeface="Helvetica Neue Light"/>
                <a:cs typeface="Helvetica Neue Light"/>
                <a:sym typeface="Helvetica Neue Light"/>
              </a:rPr>
              <a:t>Ve a </a:t>
            </a:r>
            <a:r>
              <a:rPr b="0" i="0" lang="en-GB" sz="1600" u="none" cap="none" strike="noStrike">
                <a:solidFill>
                  <a:srgbClr val="000000"/>
                </a:solidFill>
                <a:highlight>
                  <a:srgbClr val="E0FF00"/>
                </a:highlight>
                <a:latin typeface="Helvetica Neue Light"/>
                <a:ea typeface="Helvetica Neue Light"/>
                <a:cs typeface="Helvetica Neue Light"/>
                <a:sym typeface="Helvetica Neue Light"/>
              </a:rPr>
              <a:t>Archivo -&gt; Nuevo Archivo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Light"/>
                <a:ea typeface="Helvetica Neue Light"/>
                <a:cs typeface="Helvetica Neue Light"/>
                <a:sym typeface="Helvetica Neue Light"/>
              </a:rPr>
              <a:t>Luego a </a:t>
            </a:r>
            <a:r>
              <a:rPr b="0" i="0" lang="en-GB" sz="1600" u="none" cap="none" strike="noStrike">
                <a:solidFill>
                  <a:srgbClr val="000000"/>
                </a:solidFill>
                <a:highlight>
                  <a:srgbClr val="E0FF00"/>
                </a:highlight>
                <a:latin typeface="Helvetica Neue Light"/>
                <a:ea typeface="Helvetica Neue Light"/>
                <a:cs typeface="Helvetica Neue Light"/>
                <a:sym typeface="Helvetica Neue Light"/>
              </a:rPr>
              <a:t>Archivo -&gt; Guardar como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Light"/>
                <a:ea typeface="Helvetica Neue Light"/>
                <a:cs typeface="Helvetica Neue Light"/>
                <a:sym typeface="Helvetica Neue Light"/>
              </a:rPr>
              <a:t>Busca en el explorador de archivos dónde guardarlo, y pon el nombre de “index.html”.</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Escribe “Hola Mundo”.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n-GB" sz="1600" u="none" cap="none" strike="noStrike">
                <a:solidFill>
                  <a:srgbClr val="000000"/>
                </a:solidFill>
                <a:latin typeface="Helvetica Neue Light"/>
                <a:ea typeface="Helvetica Neue Light"/>
                <a:cs typeface="Helvetica Neue Light"/>
                <a:sym typeface="Helvetica Neue Light"/>
              </a:rPr>
              <a:t>Busca el archivo creado y ábrelo en el explorador de tu preferencia.</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30" name="Google Shape;530;p75"/>
          <p:cNvPicPr preferRelativeResize="0"/>
          <p:nvPr/>
        </p:nvPicPr>
        <p:blipFill rotWithShape="1">
          <a:blip r:embed="rId4">
            <a:alphaModFix/>
          </a:blip>
          <a:srcRect b="0" l="0" r="0" t="0"/>
          <a:stretch/>
        </p:blipFill>
        <p:spPr>
          <a:xfrm>
            <a:off x="466650" y="1568375"/>
            <a:ext cx="3798076" cy="236558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6"/>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36" name="Google Shape;536;p76"/>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COMBINACIONES DE TECLA EN SUBLIME TEXT</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37" name="Google Shape;537;p76"/>
          <p:cNvSpPr txBox="1"/>
          <p:nvPr/>
        </p:nvSpPr>
        <p:spPr>
          <a:xfrm>
            <a:off x="316975" y="787100"/>
            <a:ext cx="7946100" cy="255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html:5 + tab: </a:t>
            </a:r>
            <a:r>
              <a:rPr b="0" i="0" lang="en-GB" sz="1800" u="none" cap="none" strike="noStrike">
                <a:solidFill>
                  <a:schemeClr val="dk1"/>
                </a:solidFill>
                <a:latin typeface="Helvetica Neue Light"/>
                <a:ea typeface="Helvetica Neue Light"/>
                <a:cs typeface="Helvetica Neue Light"/>
                <a:sym typeface="Helvetica Neue Light"/>
              </a:rPr>
              <a:t>genera la estructura básica de un documento HTML5.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&lt;html + tab:</a:t>
            </a:r>
            <a:r>
              <a:rPr b="0" i="0" lang="en-GB" sz="1800" u="none" cap="none" strike="noStrike">
                <a:solidFill>
                  <a:schemeClr val="dk1"/>
                </a:solidFill>
                <a:latin typeface="Helvetica Neue Light"/>
                <a:ea typeface="Helvetica Neue Light"/>
                <a:cs typeface="Helvetica Neue Light"/>
                <a:sym typeface="Helvetica Neue Light"/>
              </a:rPr>
              <a:t> genera la estructura de una documento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Lorem + tab:</a:t>
            </a:r>
            <a:r>
              <a:rPr b="0" i="0" lang="en-GB" sz="1800" u="none" cap="none" strike="noStrike">
                <a:solidFill>
                  <a:schemeClr val="dk1"/>
                </a:solidFill>
                <a:latin typeface="Helvetica Neue Light"/>
                <a:ea typeface="Helvetica Neue Light"/>
                <a:cs typeface="Helvetica Neue Light"/>
                <a:sym typeface="Helvetica Neue Light"/>
              </a:rPr>
              <a:t> generar texto Lorem Ipsum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Etiqueta * num + tab: </a:t>
            </a:r>
            <a:r>
              <a:rPr b="0" i="0" lang="en-GB" sz="1800" u="none" cap="none" strike="noStrike">
                <a:solidFill>
                  <a:schemeClr val="dk1"/>
                </a:solidFill>
                <a:latin typeface="Helvetica Neue Light"/>
                <a:ea typeface="Helvetica Neue Light"/>
                <a:cs typeface="Helvetica Neue Light"/>
                <a:sym typeface="Helvetica Neue Light"/>
              </a:rPr>
              <a:t>generar etiquetas repetidas. Ejemplo: &lt;td*2</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38" name="Google Shape;538;p76"/>
          <p:cNvPicPr preferRelativeResize="0"/>
          <p:nvPr/>
        </p:nvPicPr>
        <p:blipFill rotWithShape="1">
          <a:blip r:embed="rId4">
            <a:alphaModFix/>
          </a:blip>
          <a:srcRect b="0" l="0" r="0" t="0"/>
          <a:stretch/>
        </p:blipFill>
        <p:spPr>
          <a:xfrm>
            <a:off x="1528838" y="2287100"/>
            <a:ext cx="5924623" cy="2354050"/>
          </a:xfrm>
          <a:prstGeom prst="rect">
            <a:avLst/>
          </a:prstGeom>
          <a:noFill/>
          <a:ln>
            <a:noFill/>
          </a:ln>
        </p:spPr>
      </p:pic>
      <p:sp>
        <p:nvSpPr>
          <p:cNvPr id="539" name="Google Shape;539;p76"/>
          <p:cNvSpPr txBox="1"/>
          <p:nvPr/>
        </p:nvSpPr>
        <p:spPr>
          <a:xfrm>
            <a:off x="192600" y="4717350"/>
            <a:ext cx="87588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highlight>
                  <a:srgbClr val="FFFF00"/>
                </a:highlight>
                <a:latin typeface="Helvetica Neue"/>
                <a:ea typeface="Helvetica Neue"/>
                <a:cs typeface="Helvetica Neue"/>
                <a:sym typeface="Helvetica Neue"/>
              </a:rPr>
              <a:t>Fuente: </a:t>
            </a:r>
            <a:r>
              <a:rPr b="0" i="0" lang="en-GB" sz="1400" u="sng" cap="none" strike="noStrike">
                <a:solidFill>
                  <a:schemeClr val="hlink"/>
                </a:solidFill>
                <a:highlight>
                  <a:srgbClr val="FFFF00"/>
                </a:highlight>
                <a:latin typeface="Helvetica Neue Light"/>
                <a:ea typeface="Helvetica Neue Light"/>
                <a:cs typeface="Helvetica Neue Light"/>
                <a:sym typeface="Helvetica Neue Light"/>
                <a:hlinkClick r:id="rId5"/>
              </a:rPr>
              <a:t>https://tonalidad.es/blog/tuts/sublime-text-las-veinte-mejores-combinaciones-teclas/</a:t>
            </a:r>
            <a:endParaRPr b="0" i="0" sz="1400" u="none" cap="none" strike="noStrike">
              <a:solidFill>
                <a:srgbClr val="000000"/>
              </a:solidFill>
              <a:highlight>
                <a:srgbClr val="FFFF00"/>
              </a:highlight>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43" name="Shape 543"/>
        <p:cNvGrpSpPr/>
        <p:nvPr/>
      </p:nvGrpSpPr>
      <p:grpSpPr>
        <a:xfrm>
          <a:off x="0" y="0"/>
          <a:ext cx="0" cy="0"/>
          <a:chOff x="0" y="0"/>
          <a:chExt cx="0" cy="0"/>
        </a:xfrm>
      </p:grpSpPr>
      <p:pic>
        <p:nvPicPr>
          <p:cNvPr id="544" name="Google Shape;54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5" name="Google Shape;545;p77"/>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46" name="Google Shape;546;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47" name="Google Shape;547;p77"/>
          <p:cNvSpPr txBox="1"/>
          <p:nvPr/>
        </p:nvSpPr>
        <p:spPr>
          <a:xfrm>
            <a:off x="1473750" y="29130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1" name="Shape 551"/>
        <p:cNvGrpSpPr/>
        <p:nvPr/>
      </p:nvGrpSpPr>
      <p:grpSpPr>
        <a:xfrm>
          <a:off x="0" y="0"/>
          <a:ext cx="0" cy="0"/>
          <a:chOff x="0" y="0"/>
          <a:chExt cx="0" cy="0"/>
        </a:xfrm>
      </p:grpSpPr>
      <p:sp>
        <p:nvSpPr>
          <p:cNvPr id="552" name="Google Shape;552;p78"/>
          <p:cNvSpPr txBox="1"/>
          <p:nvPr/>
        </p:nvSpPr>
        <p:spPr>
          <a:xfrm>
            <a:off x="1850850" y="2369000"/>
            <a:ext cx="65517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Instala todas las aplicaciones necesarias.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Establece un objetivo a alcanzar.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Mantén la curiosidad activa.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No te quedes sólo con lo visto en clase.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Cumple con los desafíos.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Practica: la práctica hace al maestro.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Apóyate en los recursos de Coderhouse.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Revisa el material complementario.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Internet y las ganas de aprender son tus mejores amigos.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553" name="Google Shape;553;p78"/>
          <p:cNvSpPr txBox="1"/>
          <p:nvPr/>
        </p:nvSpPr>
        <p:spPr>
          <a:xfrm>
            <a:off x="1808150" y="696850"/>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TIPS</a:t>
            </a:r>
            <a:endParaRPr b="0" i="1" sz="4000" u="none" cap="none" strike="noStrike">
              <a:solidFill>
                <a:srgbClr val="000000"/>
              </a:solidFill>
              <a:latin typeface="Anton"/>
              <a:ea typeface="Anton"/>
              <a:cs typeface="Anton"/>
              <a:sym typeface="Anton"/>
            </a:endParaRPr>
          </a:p>
        </p:txBody>
      </p:sp>
      <p:pic>
        <p:nvPicPr>
          <p:cNvPr id="554" name="Google Shape;554;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34"/>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INTRODUCCIÓN AL CURSO DE DESARROLLO WEB</a:t>
            </a:r>
            <a:endParaRPr b="0" i="1" sz="3600" u="none" cap="none" strike="noStrike">
              <a:solidFill>
                <a:srgbClr val="121212"/>
              </a:solidFill>
              <a:latin typeface="Anton"/>
              <a:ea typeface="Anton"/>
              <a:cs typeface="Anton"/>
              <a:sym typeface="Anton"/>
            </a:endParaRPr>
          </a:p>
        </p:txBody>
      </p:sp>
      <p:sp>
        <p:nvSpPr>
          <p:cNvPr id="144" name="Google Shape;144;p34"/>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00. </a:t>
            </a:r>
            <a:r>
              <a:rPr b="0" i="0" lang="en-GB"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45" name="Google Shape;145;p3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60" name="Google Shape;560;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64" name="Shape 564"/>
        <p:cNvGrpSpPr/>
        <p:nvPr/>
      </p:nvGrpSpPr>
      <p:grpSpPr>
        <a:xfrm>
          <a:off x="0" y="0"/>
          <a:ext cx="0" cy="0"/>
          <a:chOff x="0" y="0"/>
          <a:chExt cx="0" cy="0"/>
        </a:xfrm>
      </p:grpSpPr>
      <p:sp>
        <p:nvSpPr>
          <p:cNvPr id="565" name="Google Shape;565;p80"/>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566" name="Google Shape;566;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7" name="Google Shape;567;p80"/>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573" name="Google Shape;573;p8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74" name="Google Shape;574;p81"/>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575" name="Google Shape;575;p81"/>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8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81" name="Google Shape;581;p8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n-GB" sz="1800" u="none" cap="none" strike="noStrike">
                <a:solidFill>
                  <a:srgbClr val="E0FF00"/>
                </a:solidFill>
                <a:latin typeface="Helvetica Neue Light"/>
                <a:ea typeface="Helvetica Neue Light"/>
                <a:cs typeface="Helvetica Neue Light"/>
                <a:sym typeface="Helvetica Neue Light"/>
              </a:rPr>
              <a:t>Presentación de conceptos básicos.</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n-GB" sz="1800" u="none" cap="none" strike="noStrike">
                <a:solidFill>
                  <a:srgbClr val="E0FF00"/>
                </a:solidFill>
                <a:latin typeface="Helvetica Neue Light"/>
                <a:ea typeface="Helvetica Neue Light"/>
                <a:cs typeface="Helvetica Neue Light"/>
                <a:sym typeface="Helvetica Neue Light"/>
              </a:rPr>
              <a:t>Introducción de las herramientas a utilizar.</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n-GB" sz="1800" u="none" cap="none" strike="noStrike">
                <a:solidFill>
                  <a:srgbClr val="E0FF00"/>
                </a:solidFill>
                <a:latin typeface="Helvetica Neue Light"/>
                <a:ea typeface="Helvetica Neue Light"/>
                <a:cs typeface="Helvetica Neue Light"/>
                <a:sym typeface="Helvetica Neue Light"/>
              </a:rPr>
              <a:t>Instalación y prueba de dichas herramientas.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8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87" name="Google Shape;587;p8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84"/>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593" name="Google Shape;593;p84"/>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594" name="Google Shape;594;p84"/>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98" name="Shape 598"/>
        <p:cNvGrpSpPr/>
        <p:nvPr/>
      </p:nvGrpSpPr>
      <p:grpSpPr>
        <a:xfrm>
          <a:off x="0" y="0"/>
          <a:ext cx="0" cy="0"/>
          <a:chOff x="0" y="0"/>
          <a:chExt cx="0" cy="0"/>
        </a:xfrm>
      </p:grpSpPr>
      <p:sp>
        <p:nvSpPr>
          <p:cNvPr id="599" name="Google Shape;599;p85"/>
          <p:cNvSpPr txBox="1"/>
          <p:nvPr/>
        </p:nvSpPr>
        <p:spPr>
          <a:xfrm>
            <a:off x="1398000" y="13914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RECORDÁ PONER A GRABAR LA CLASE</a:t>
            </a:r>
            <a:endParaRPr b="0" i="1" sz="3600" u="none" cap="none" strike="noStrike">
              <a:solidFill>
                <a:srgbClr val="121212"/>
              </a:solidFill>
              <a:latin typeface="Anton"/>
              <a:ea typeface="Anton"/>
              <a:cs typeface="Anton"/>
              <a:sym typeface="Anton"/>
            </a:endParaRPr>
          </a:p>
        </p:txBody>
      </p:sp>
      <p:pic>
        <p:nvPicPr>
          <p:cNvPr id="600" name="Google Shape;600;p85"/>
          <p:cNvPicPr preferRelativeResize="0"/>
          <p:nvPr/>
        </p:nvPicPr>
        <p:blipFill rotWithShape="1">
          <a:blip r:embed="rId3">
            <a:alphaModFix/>
          </a:blip>
          <a:srcRect b="0" l="0" r="0" t="0"/>
          <a:stretch/>
        </p:blipFill>
        <p:spPr>
          <a:xfrm>
            <a:off x="4125950" y="2524688"/>
            <a:ext cx="892100" cy="743425"/>
          </a:xfrm>
          <a:prstGeom prst="rect">
            <a:avLst/>
          </a:prstGeom>
          <a:noFill/>
          <a:ln>
            <a:noFill/>
          </a:ln>
        </p:spPr>
      </p:pic>
      <p:pic>
        <p:nvPicPr>
          <p:cNvPr id="601" name="Google Shape;601;p8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5" name="Shape 605"/>
        <p:cNvGrpSpPr/>
        <p:nvPr/>
      </p:nvGrpSpPr>
      <p:grpSpPr>
        <a:xfrm>
          <a:off x="0" y="0"/>
          <a:ext cx="0" cy="0"/>
          <a:chOff x="0" y="0"/>
          <a:chExt cx="0" cy="0"/>
        </a:xfrm>
      </p:grpSpPr>
      <p:sp>
        <p:nvSpPr>
          <p:cNvPr id="606" name="Google Shape;606;p86"/>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607" name="Google Shape;607;p86"/>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Conocimientos previos en la disciplina</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¿Por qué elegiste el curso?</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22222"/>
                </a:solidFill>
                <a:latin typeface="Helvetica Neue Light"/>
                <a:ea typeface="Helvetica Neue Light"/>
                <a:cs typeface="Helvetica Neue Light"/>
                <a:sym typeface="Helvetica Neue Light"/>
              </a:rPr>
              <a:t>Se responde en encuestas separadas creadas por el docente.</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608" name="Google Shape;608;p86"/>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9" name="Google Shape;609;p86"/>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610" name="Google Shape;610;p8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11" name="Google Shape;611;p86"/>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8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17" name="Google Shape;617;p8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18" name="Google Shape;618;p8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624" name="Google Shape;624;p8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625" name="Google Shape;625;p8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 </a:t>
            </a:r>
            <a:r>
              <a:rPr b="0" i="0" lang="en-GB"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8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627" name="Google Shape;627;p8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628" name="Google Shape;628;p8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629" name="Google Shape;629;p88"/>
          <p:cNvSpPr/>
          <p:nvPr/>
        </p:nvSpPr>
        <p:spPr>
          <a:xfrm>
            <a:off x="66910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900" u="none" cap="none" strike="noStrike">
                <a:solidFill>
                  <a:srgbClr val="FFFFFF"/>
                </a:solidFill>
                <a:latin typeface="Helvetica Neue"/>
                <a:ea typeface="Helvetica Neue"/>
                <a:cs typeface="Helvetica Neue"/>
                <a:sym typeface="Helvetica Neue"/>
              </a:rPr>
              <a:t>10</a:t>
            </a:r>
            <a:endParaRPr b="1" i="0" sz="900" u="none" cap="none" strike="noStrike">
              <a:solidFill>
                <a:srgbClr val="FFFFFF"/>
              </a:solidFill>
              <a:latin typeface="Helvetica Neue"/>
              <a:ea typeface="Helvetica Neue"/>
              <a:cs typeface="Helvetica Neue"/>
              <a:sym typeface="Helvetica Neue"/>
            </a:endParaRPr>
          </a:p>
        </p:txBody>
      </p:sp>
      <p:sp>
        <p:nvSpPr>
          <p:cNvPr id="630" name="Google Shape;630;p8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9" name="Shape 149"/>
        <p:cNvGrpSpPr/>
        <p:nvPr/>
      </p:nvGrpSpPr>
      <p:grpSpPr>
        <a:xfrm>
          <a:off x="0" y="0"/>
          <a:ext cx="0" cy="0"/>
          <a:chOff x="0" y="0"/>
          <a:chExt cx="0" cy="0"/>
        </a:xfrm>
      </p:grpSpPr>
      <p:sp>
        <p:nvSpPr>
          <p:cNvPr id="150" name="Google Shape;150;p35"/>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Conocer los conceptos básicos del curso.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Presentar las herramientas a utilizar.</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Instalar y probar cada una de ellas.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51" name="Google Shape;151;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2" name="Google Shape;152;p35"/>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53" name="Google Shape;153;p35"/>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636" name="Google Shape;636;p8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637" name="Google Shape;637;p8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638" name="Google Shape;638;p8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a:t>
            </a:r>
            <a:r>
              <a:rPr b="0" i="0" lang="en-GB"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39" name="Google Shape;639;p8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640" name="Google Shape;640;p8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
        <p:nvSpPr>
          <p:cNvPr id="641" name="Google Shape;641;p8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642" name="Google Shape;642;p89"/>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643" name="Google Shape;643;p8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7" name="Shape 647"/>
        <p:cNvGrpSpPr/>
        <p:nvPr/>
      </p:nvGrpSpPr>
      <p:grpSpPr>
        <a:xfrm>
          <a:off x="0" y="0"/>
          <a:ext cx="0" cy="0"/>
          <a:chOff x="0" y="0"/>
          <a:chExt cx="0" cy="0"/>
        </a:xfrm>
      </p:grpSpPr>
      <p:sp>
        <p:nvSpPr>
          <p:cNvPr id="648" name="Google Shape;648;p90"/>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649" name="Google Shape;649;p9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n-GB" sz="1700" u="none" cap="none" strike="noStrike">
                <a:solidFill>
                  <a:schemeClr val="dk1"/>
                </a:solidFill>
                <a:latin typeface="Helvetica Neue"/>
                <a:ea typeface="Helvetica Neue"/>
                <a:cs typeface="Helvetica Neue"/>
                <a:sym typeface="Helvetica Neue"/>
              </a:rPr>
              <a:t>desafíos</a:t>
            </a:r>
            <a:r>
              <a:rPr b="0" i="0" lang="en-GB"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Light"/>
                <a:ea typeface="Helvetica Neue Light"/>
                <a:cs typeface="Helvetica Neue Light"/>
                <a:sym typeface="Helvetica Neue Light"/>
              </a:rPr>
              <a:t>El </a:t>
            </a:r>
            <a:r>
              <a:rPr b="1" i="0" lang="en-GB" sz="1700" u="none" cap="none" strike="noStrike">
                <a:solidFill>
                  <a:srgbClr val="000000"/>
                </a:solidFill>
                <a:latin typeface="Helvetica Neue"/>
                <a:ea typeface="Helvetica Neue"/>
                <a:cs typeface="Helvetica Neue"/>
                <a:sym typeface="Helvetica Neue"/>
              </a:rPr>
              <a:t>proyecto final</a:t>
            </a:r>
            <a:r>
              <a:rPr b="0" i="0" lang="en-GB"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n-GB"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n-GB" sz="1700" u="none" cap="none" strike="noStrike">
                <a:solidFill>
                  <a:srgbClr val="000000"/>
                </a:solidFill>
                <a:latin typeface="Helvetica Neue Light"/>
                <a:ea typeface="Helvetica Neue Light"/>
                <a:cs typeface="Helvetica Neue Light"/>
                <a:sym typeface="Helvetica Neue Light"/>
              </a:rPr>
              <a:t>. </a:t>
            </a:r>
            <a:r>
              <a:rPr b="0" i="1" lang="en-GB"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650" name="Google Shape;650;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1" name="Google Shape;651;p9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5" name="Shape 655"/>
        <p:cNvGrpSpPr/>
        <p:nvPr/>
      </p:nvGrpSpPr>
      <p:grpSpPr>
        <a:xfrm>
          <a:off x="0" y="0"/>
          <a:ext cx="0" cy="0"/>
          <a:chOff x="0" y="0"/>
          <a:chExt cx="0" cy="0"/>
        </a:xfrm>
      </p:grpSpPr>
      <p:sp>
        <p:nvSpPr>
          <p:cNvPr id="656" name="Google Shape;656;p9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657" name="Google Shape;657;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92"/>
          <p:cNvSpPr txBox="1"/>
          <p:nvPr/>
        </p:nvSpPr>
        <p:spPr>
          <a:xfrm>
            <a:off x="852150" y="1575000"/>
            <a:ext cx="7439700" cy="199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33333"/>
              </a:buClr>
              <a:buSzPts val="1600"/>
              <a:buFont typeface="Helvetica Neue Light"/>
              <a:buChar char="●"/>
            </a:pPr>
            <a:r>
              <a:rPr b="1" i="0" lang="en-GB" sz="1600" u="none" cap="none" strike="noStrike">
                <a:solidFill>
                  <a:srgbClr val="333333"/>
                </a:solidFill>
                <a:latin typeface="Helvetica Neue"/>
                <a:ea typeface="Helvetica Neue"/>
                <a:cs typeface="Helvetica Neue"/>
                <a:sym typeface="Helvetica Neue"/>
              </a:rPr>
              <a:t>Descripción:</a:t>
            </a:r>
            <a:r>
              <a:rPr b="0" i="0" lang="en-GB" sz="1600" u="none" cap="none" strike="noStrike">
                <a:solidFill>
                  <a:srgbClr val="333333"/>
                </a:solidFill>
                <a:latin typeface="Helvetica Neue Light"/>
                <a:ea typeface="Helvetica Neue Light"/>
                <a:cs typeface="Helvetica Neue Light"/>
                <a:sym typeface="Helvetica Neue Light"/>
              </a:rPr>
              <a:t> deberás desarrollar un sitio web con 5 secciones, en diferentes archivos HTML. Contendrá contenido, imágenes, hyperlinks, estructura, manejo de grids, uso del framework, SEO, animación y responsive. El tema del proyecto podrás elegirlo vos, teniendo en cuenta el objetivo, que será llegar a un producto orientado a una PyME.</a:t>
            </a:r>
            <a:endParaRPr b="0" i="0" sz="1600" u="none" cap="none" strike="noStrike">
              <a:solidFill>
                <a:srgbClr val="333333"/>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33333"/>
              </a:buClr>
              <a:buSzPts val="1600"/>
              <a:buFont typeface="Helvetica Neue Light"/>
              <a:buChar char="●"/>
            </a:pPr>
            <a:r>
              <a:rPr b="1" i="0" lang="en-GB" sz="1600" u="none" cap="none" strike="noStrike">
                <a:solidFill>
                  <a:srgbClr val="333333"/>
                </a:solidFill>
                <a:latin typeface="Helvetica Neue"/>
                <a:ea typeface="Helvetica Neue"/>
                <a:cs typeface="Helvetica Neue"/>
                <a:sym typeface="Helvetica Neue"/>
              </a:rPr>
              <a:t>Criterios de evaluación:</a:t>
            </a:r>
            <a:r>
              <a:rPr b="0" i="0" lang="en-GB" sz="1600" u="none" cap="none" strike="noStrike">
                <a:solidFill>
                  <a:srgbClr val="333333"/>
                </a:solidFill>
                <a:latin typeface="Helvetica Neue Light"/>
                <a:ea typeface="Helvetica Neue Light"/>
                <a:cs typeface="Helvetica Neue Light"/>
                <a:sym typeface="Helvetica Neue Light"/>
              </a:rPr>
              <a:t> estructura del sitio web, diseño y estética, códigos HTML y CSS, contenido y calidad. </a:t>
            </a:r>
            <a:endParaRPr b="0" i="0" sz="1600" u="none" cap="none" strike="noStrike">
              <a:solidFill>
                <a:srgbClr val="333333"/>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33333"/>
              </a:buClr>
              <a:buSzPts val="1700"/>
              <a:buFont typeface="Helvetica Neue"/>
              <a:buChar char="●"/>
            </a:pPr>
            <a:r>
              <a:rPr b="1" i="0" lang="en-GB" sz="1600" u="none" cap="none" strike="noStrike">
                <a:solidFill>
                  <a:srgbClr val="333333"/>
                </a:solidFill>
                <a:latin typeface="Helvetica Neue"/>
                <a:ea typeface="Helvetica Neue"/>
                <a:cs typeface="Helvetica Neue"/>
                <a:sym typeface="Helvetica Neue"/>
              </a:rPr>
              <a:t>Formato esperado:</a:t>
            </a:r>
            <a:r>
              <a:rPr b="0" i="0" lang="en-GB" sz="1600" u="none" cap="none" strike="noStrike">
                <a:solidFill>
                  <a:srgbClr val="333333"/>
                </a:solidFill>
                <a:latin typeface="Helvetica Neue Light"/>
                <a:ea typeface="Helvetica Neue Light"/>
                <a:cs typeface="Helvetica Neue Light"/>
                <a:sym typeface="Helvetica Neue Light"/>
              </a:rPr>
              <a:t> página final cargada en el servidor, con acceso desde la web</a:t>
            </a:r>
            <a:r>
              <a:rPr b="0" i="0" lang="en-GB" sz="1500" u="none" cap="none" strike="noStrike">
                <a:solidFill>
                  <a:schemeClr val="dk1"/>
                </a:solidFill>
                <a:latin typeface="Helvetica Neue Light"/>
                <a:ea typeface="Helvetica Neue Light"/>
                <a:cs typeface="Helvetica Neue Light"/>
                <a:sym typeface="Helvetica Neue Light"/>
              </a:rPr>
              <a:t>.</a:t>
            </a:r>
            <a:endParaRPr b="1" i="0" sz="160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663" name="Google Shape;663;p92"/>
          <p:cNvSpPr txBox="1"/>
          <p:nvPr>
            <p:ph type="ctrTitle"/>
          </p:nvPr>
        </p:nvSpPr>
        <p:spPr>
          <a:xfrm>
            <a:off x="1635300" y="7814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 FINAL</a:t>
            </a:r>
            <a:endParaRPr i="1" sz="3600">
              <a:latin typeface="Anton"/>
              <a:ea typeface="Anton"/>
              <a:cs typeface="Anton"/>
              <a:sym typeface="Anton"/>
            </a:endParaRPr>
          </a:p>
        </p:txBody>
      </p:sp>
      <p:pic>
        <p:nvPicPr>
          <p:cNvPr id="664" name="Google Shape;664;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5" name="Google Shape;665;p9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9" name="Shape 669"/>
        <p:cNvGrpSpPr/>
        <p:nvPr/>
      </p:nvGrpSpPr>
      <p:grpSpPr>
        <a:xfrm>
          <a:off x="0" y="0"/>
          <a:ext cx="0" cy="0"/>
          <a:chOff x="0" y="0"/>
          <a:chExt cx="0" cy="0"/>
        </a:xfrm>
      </p:grpSpPr>
      <p:sp>
        <p:nvSpPr>
          <p:cNvPr id="670" name="Google Shape;670;p93"/>
          <p:cNvSpPr txBox="1"/>
          <p:nvPr/>
        </p:nvSpPr>
        <p:spPr>
          <a:xfrm>
            <a:off x="1186650" y="2567075"/>
            <a:ext cx="67707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DFFBC"/>
              </a:buClr>
              <a:buSzPts val="2000"/>
              <a:buFont typeface="Helvetica Neue"/>
              <a:buChar char="●"/>
            </a:pPr>
            <a:r>
              <a:rPr b="0" i="0" lang="en-GB" sz="2000" u="sng" cap="none" strike="noStrike">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https://federicodelpiano.github.io/proyecto_final/#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n-GB" sz="2000" u="sng" cap="none" strike="noStrike">
                <a:solidFill>
                  <a:schemeClr val="accent5"/>
                </a:solidFill>
                <a:latin typeface="Helvetica Neue"/>
                <a:ea typeface="Helvetica Neue"/>
                <a:cs typeface="Helvetica Neue"/>
                <a:sym typeface="Helvetica Neue"/>
                <a:hlinkClick r:id="rId4">
                  <a:extLst>
                    <a:ext uri="{A12FA001-AC4F-418D-AE19-62706E023703}">
                      <ahyp:hlinkClr val="tx"/>
                    </a:ext>
                  </a:extLst>
                </a:hlinkClick>
              </a:rPr>
              <a:t>https://jonarosas.github.io/proyecto_final/index.html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n-GB" sz="2000"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https://emilianop7.github.io/coder_final/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n-GB" sz="2000" u="sng" cap="none" strike="noStrike">
                <a:solidFill>
                  <a:schemeClr val="accent5"/>
                </a:solidFill>
                <a:latin typeface="Helvetica Neue"/>
                <a:ea typeface="Helvetica Neue"/>
                <a:cs typeface="Helvetica Neue"/>
                <a:sym typeface="Helvetica Neue"/>
                <a:hlinkClick r:id="rId6">
                  <a:extLst>
                    <a:ext uri="{A12FA001-AC4F-418D-AE19-62706E023703}">
                      <ahyp:hlinkClr val="tx"/>
                    </a:ext>
                  </a:extLst>
                </a:hlinkClick>
              </a:rPr>
              <a:t>https://silvina645.github.io/final/index.html</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333333"/>
                </a:solidFill>
                <a:latin typeface="Helvetica Neue Light"/>
                <a:ea typeface="Helvetica Neue Light"/>
                <a:cs typeface="Helvetica Neue Light"/>
                <a:sym typeface="Helvetica Neue Light"/>
              </a:rPr>
              <a:t>¡Puedes ver más ejemplos de proyectos de ex-estudiantes de Coderhouse en: </a:t>
            </a:r>
            <a:r>
              <a:rPr b="0" i="0" lang="en-GB" sz="2000" u="sng" cap="none" strike="noStrike">
                <a:solidFill>
                  <a:schemeClr val="hlink"/>
                </a:solidFill>
                <a:latin typeface="Helvetica Neue Light"/>
                <a:ea typeface="Helvetica Neue Light"/>
                <a:cs typeface="Helvetica Neue Light"/>
                <a:sym typeface="Helvetica Neue Light"/>
                <a:hlinkClick r:id="rId7"/>
              </a:rPr>
              <a:t>www.coderhouse.com/proyectos</a:t>
            </a:r>
            <a:r>
              <a:rPr b="0" i="0" lang="en-GB" sz="2000" u="none" cap="none" strike="noStrike">
                <a:solidFill>
                  <a:srgbClr val="333333"/>
                </a:solidFill>
                <a:latin typeface="Helvetica Neue Light"/>
                <a:ea typeface="Helvetica Neue Light"/>
                <a:cs typeface="Helvetica Neue Light"/>
                <a:sym typeface="Helvetica Neue Light"/>
              </a:rPr>
              <a:t>!</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671" name="Google Shape;671;p93"/>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PROYECTOS DE NUESTROS ESTUDIANTES</a:t>
            </a:r>
            <a:endParaRPr i="1" sz="3600">
              <a:latin typeface="Anton"/>
              <a:ea typeface="Anton"/>
              <a:cs typeface="Anton"/>
              <a:sym typeface="Anton"/>
            </a:endParaRPr>
          </a:p>
        </p:txBody>
      </p:sp>
      <p:pic>
        <p:nvPicPr>
          <p:cNvPr id="672" name="Google Shape;672;p93"/>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673" name="Google Shape;673;p93"/>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aphicFrame>
        <p:nvGraphicFramePr>
          <p:cNvPr id="678" name="Google Shape;678;p94"/>
          <p:cNvGraphicFramePr/>
          <p:nvPr/>
        </p:nvGraphicFramePr>
        <p:xfrm>
          <a:off x="338650" y="607775"/>
          <a:ext cx="3000000" cy="3000000"/>
        </p:xfrm>
        <a:graphic>
          <a:graphicData uri="http://schemas.openxmlformats.org/drawingml/2006/table">
            <a:tbl>
              <a:tblPr>
                <a:noFill/>
                <a:tableStyleId>{EDAEF42A-6DE2-4BF1-81B3-6A9E38CC9E4F}</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Light"/>
                          <a:ea typeface="Helvetica Neue Light"/>
                          <a:cs typeface="Helvetica Neue Light"/>
                          <a:sym typeface="Helvetica Neue Light"/>
                        </a:rPr>
                        <a:t>Estructura base de la página web: Sketch y estructura en HTML.</a:t>
                      </a:r>
                      <a:endParaRPr sz="1300" u="none" cap="none" strike="noStrike">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Clase N° 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Light"/>
                          <a:ea typeface="Helvetica Neue Light"/>
                          <a:cs typeface="Helvetica Neue Light"/>
                          <a:sym typeface="Helvetica Neue Light"/>
                        </a:rPr>
                        <a:t>Agregar CSS al proyecto, modelado, flexbox y grillas.</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3°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Light"/>
                          <a:ea typeface="Helvetica Neue Light"/>
                          <a:cs typeface="Helvetica Neue Light"/>
                          <a:sym typeface="Helvetica Neue Light"/>
                        </a:rPr>
                        <a:t>Adaptación del proyecto al framework, agregando animaciones, transformaciones y transiciones.</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12</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4°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Light"/>
                          <a:ea typeface="Helvetica Neue Light"/>
                          <a:cs typeface="Helvetica Neue Light"/>
                          <a:sym typeface="Helvetica Neue Light"/>
                        </a:rPr>
                        <a:t>Aplicación de SASS y subida al repositorio de GitHub.</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Proyecto final</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Light"/>
                          <a:ea typeface="Helvetica Neue Light"/>
                          <a:cs typeface="Helvetica Neue Light"/>
                          <a:sym typeface="Helvetica Neue Light"/>
                        </a:rPr>
                        <a:t>Página final cargada en el servidor, con acceso desde la web.</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679" name="Google Shape;679;p94"/>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680" name="Google Shape;680;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4" name="Shape 684"/>
        <p:cNvGrpSpPr/>
        <p:nvPr/>
      </p:nvGrpSpPr>
      <p:grpSpPr>
        <a:xfrm>
          <a:off x="0" y="0"/>
          <a:ext cx="0" cy="0"/>
          <a:chOff x="0" y="0"/>
          <a:chExt cx="0" cy="0"/>
        </a:xfrm>
      </p:grpSpPr>
      <p:sp>
        <p:nvSpPr>
          <p:cNvPr id="685" name="Google Shape;685;p9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86" name="Google Shape;686;p95"/>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687" name="Google Shape;687;p95"/>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88" name="Google Shape;688;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9" name="Google Shape;689;p95"/>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96"/>
          <p:cNvSpPr txBox="1"/>
          <p:nvPr/>
        </p:nvSpPr>
        <p:spPr>
          <a:xfrm>
            <a:off x="2054250" y="1988013"/>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n-GB" sz="3600" u="none" cap="none" strike="noStrike">
                <a:solidFill>
                  <a:schemeClr val="dk1"/>
                </a:solidFill>
                <a:latin typeface="Anton"/>
                <a:ea typeface="Anton"/>
                <a:cs typeface="Anton"/>
                <a:sym typeface="Anton"/>
              </a:rPr>
              <a:t>PROTOTIPADO Y CONCEPTOS BÁSICOS DEL HTML</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695" name="Google Shape;695;p96"/>
          <p:cNvSpPr txBox="1"/>
          <p:nvPr/>
        </p:nvSpPr>
        <p:spPr>
          <a:xfrm>
            <a:off x="2239350" y="1633175"/>
            <a:ext cx="4665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Clase 01. </a:t>
            </a:r>
            <a:r>
              <a:rPr b="0" i="0" lang="en-GB"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696" name="Google Shape;696;p9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00" name="Shape 700"/>
        <p:cNvGrpSpPr/>
        <p:nvPr/>
      </p:nvGrpSpPr>
      <p:grpSpPr>
        <a:xfrm>
          <a:off x="0" y="0"/>
          <a:ext cx="0" cy="0"/>
          <a:chOff x="0" y="0"/>
          <a:chExt cx="0" cy="0"/>
        </a:xfrm>
      </p:grpSpPr>
      <p:sp>
        <p:nvSpPr>
          <p:cNvPr id="701" name="Google Shape;701;p97"/>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Comenzar el prototipado de un sitio web.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Conocer conceptos básicos del HTML y sus etiquetas.</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Armar la estructura básica de un documento HTML y conocer su sintaxis.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02" name="Google Shape;702;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3" name="Google Shape;703;p9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04" name="Google Shape;704;p9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Desarrollo web:</a:t>
            </a:r>
            <a:r>
              <a:rPr b="0" i="0" lang="en-GB" sz="1400" u="none" cap="none" strike="noStrike">
                <a:solidFill>
                  <a:schemeClr val="dk1"/>
                </a:solidFill>
                <a:latin typeface="Helvetica Neue Light"/>
                <a:ea typeface="Helvetica Neue Light"/>
                <a:cs typeface="Helvetica Neue Light"/>
                <a:sym typeface="Helvetica Neue Light"/>
              </a:rPr>
              <a:t> consiste en la planificación y el diseño de páginas de internet, con la interacción de medios como textos, imágenes, vídeos, sonido y enlaces a otras páginas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HTML: </a:t>
            </a:r>
            <a:r>
              <a:rPr b="0" i="0" lang="en-GB" sz="1400" u="none" cap="none" strike="noStrike">
                <a:solidFill>
                  <a:schemeClr val="dk1"/>
                </a:solidFill>
                <a:latin typeface="Helvetica Neue Light"/>
                <a:ea typeface="Helvetica Neue Light"/>
                <a:cs typeface="Helvetica Neue Light"/>
                <a:sym typeface="Helvetica Neue Light"/>
              </a:rPr>
              <a:t>es un "lenguaje" de marcado de etiquetas, que permite crear documentos para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CSS:</a:t>
            </a:r>
            <a:r>
              <a:rPr b="0" i="0" lang="en-GB" sz="1400" u="none" cap="none" strike="noStrike">
                <a:solidFill>
                  <a:schemeClr val="dk1"/>
                </a:solidFill>
                <a:latin typeface="Helvetica Neue Light"/>
                <a:ea typeface="Helvetica Neue Light"/>
                <a:cs typeface="Helvetica Neue Light"/>
                <a:sym typeface="Helvetica Neue Light"/>
              </a:rPr>
              <a:t> en español, «hojas de estilo en cascada», es un lenguaje de diseño gráfico, utilizado para definir y crear la presentación de un documento estructurado, escrito en un lenguaje de marcado.​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710" name="Google Shape;710;p9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711" name="Google Shape;711;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2" name="Google Shape;712;p98"/>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Internet:</a:t>
            </a:r>
            <a:r>
              <a:rPr b="0" i="0" lang="en-GB" sz="1400" u="none" cap="none" strike="noStrike">
                <a:solidFill>
                  <a:schemeClr val="dk1"/>
                </a:solidFill>
                <a:latin typeface="Helvetica Neue Light"/>
                <a:ea typeface="Helvetica Neue Light"/>
                <a:cs typeface="Helvetica Neue Light"/>
                <a:sym typeface="Helvetica Neue Light"/>
              </a:rPr>
              <a:t> se trata de una red de equipos de cálculo, que se relacionan entre sí a través del uso de un lenguaje universal.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Navegador: </a:t>
            </a:r>
            <a:r>
              <a:rPr b="0" i="0" lang="en-GB" sz="14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Buscador:</a:t>
            </a:r>
            <a:r>
              <a:rPr b="0" i="0" lang="en-GB" sz="1400" u="none" cap="none" strike="noStrike">
                <a:solidFill>
                  <a:schemeClr val="dk1"/>
                </a:solidFill>
                <a:latin typeface="Helvetica Neue Light"/>
                <a:ea typeface="Helvetica Neue Light"/>
                <a:cs typeface="Helvetica Neue Light"/>
                <a:sym typeface="Helvetica Neue Light"/>
              </a:rPr>
              <a:t> es un sistema informático que busca todo tipo de información en la web, almacenando la misma en una enorme base de datos, para arrojar la información solicitada.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Arrastrar archivos: </a:t>
            </a:r>
            <a:r>
              <a:rPr b="0" i="0" lang="en-GB" sz="1400" u="none" cap="none" strike="noStrike">
                <a:solidFill>
                  <a:schemeClr val="dk1"/>
                </a:solidFill>
                <a:latin typeface="Helvetica Neue Light"/>
                <a:ea typeface="Helvetica Neue Light"/>
                <a:cs typeface="Helvetica Neue Light"/>
                <a:sym typeface="Helvetica Neue Light"/>
              </a:rPr>
              <a:t>implica mover archivos, trasladarlos de una carpeta a otra, o de una carpeta a un explorador, utilizando el mouse.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Comprimir archivos:</a:t>
            </a:r>
            <a:r>
              <a:rPr b="0" i="0" lang="en-GB" sz="1400" u="none" cap="none" strike="noStrike">
                <a:solidFill>
                  <a:schemeClr val="dk1"/>
                </a:solidFill>
                <a:latin typeface="Didact Gothic"/>
                <a:ea typeface="Didact Gothic"/>
                <a:cs typeface="Didact Gothic"/>
                <a:sym typeface="Didact Gothic"/>
              </a:rPr>
              <a:t> </a:t>
            </a:r>
            <a:r>
              <a:rPr b="0" i="0" lang="en-GB" sz="1400" u="none" cap="none" strike="noStrike">
                <a:solidFill>
                  <a:schemeClr val="dk1"/>
                </a:solidFill>
                <a:latin typeface="Helvetica Neue Light"/>
                <a:ea typeface="Helvetica Neue Light"/>
                <a:cs typeface="Helvetica Neue Light"/>
                <a:sym typeface="Helvetica Neue Light"/>
              </a:rPr>
              <a:t>es el resultado de tratar un archivo, documento, carpeta, etcétera, con un programa específico para comprimir, cuyo objetivo principal es reducir su peso para que ocupe menos espacio. Con este proceso no se pierde la información original.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Ir al Directorio:</a:t>
            </a:r>
            <a:r>
              <a:rPr b="0" i="0" lang="en-GB" sz="1400" u="none" cap="none" strike="noStrike">
                <a:solidFill>
                  <a:schemeClr val="dk1"/>
                </a:solidFill>
                <a:latin typeface="Helvetica Neue Light"/>
                <a:ea typeface="Helvetica Neue Light"/>
                <a:cs typeface="Helvetica Neue Light"/>
                <a:sym typeface="Helvetica Neue Light"/>
              </a:rPr>
              <a:t> podrás hacerlo a través del explorador de archivos, o mediante la terminal.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59" name="Google Shape;159;p36"/>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b="0" i="1" sz="2000" u="none" cap="none" strike="noStrike">
              <a:solidFill>
                <a:srgbClr val="000000"/>
              </a:solidFill>
              <a:latin typeface="Anton"/>
              <a:ea typeface="Anton"/>
              <a:cs typeface="Anton"/>
              <a:sym typeface="Anton"/>
            </a:endParaRPr>
          </a:p>
        </p:txBody>
      </p:sp>
      <p:sp>
        <p:nvSpPr>
          <p:cNvPr id="160" name="Google Shape;160;p36"/>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Controlador de versiones:</a:t>
            </a:r>
            <a:r>
              <a:rPr b="0" i="0" lang="en-GB" sz="1400" u="none" cap="none" strike="noStrike">
                <a:solidFill>
                  <a:schemeClr val="dk1"/>
                </a:solidFill>
                <a:latin typeface="Helvetica Neue"/>
                <a:ea typeface="Helvetica Neue"/>
                <a:cs typeface="Helvetica Neue"/>
                <a:sym typeface="Helvetica Neue"/>
              </a:rPr>
              <a:t> </a:t>
            </a:r>
            <a:r>
              <a:rPr b="0" i="0" lang="en-GB" sz="1400" u="none" cap="none" strike="noStrike">
                <a:solidFill>
                  <a:schemeClr val="dk1"/>
                </a:solidFill>
                <a:latin typeface="Helvetica Neue Light"/>
                <a:ea typeface="Helvetica Neue Light"/>
                <a:cs typeface="Helvetica Neue Light"/>
                <a:sym typeface="Helvetica Neue Light"/>
              </a:rPr>
              <a:t>es un sistema que registra los cambios realizados en un archivo o conjunto de archivos a lo largo del tiempo, permitiéndote recuperar versiones específicas más adelante.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Framework: </a:t>
            </a:r>
            <a:r>
              <a:rPr b="0" i="0" lang="en-GB" sz="1400" u="none" cap="none" strike="noStrike">
                <a:solidFill>
                  <a:schemeClr val="dk1"/>
                </a:solidFill>
                <a:latin typeface="Helvetica Neue Light"/>
                <a:ea typeface="Helvetica Neue Light"/>
                <a:cs typeface="Helvetica Neue Light"/>
                <a:sym typeface="Helvetica Neue Light"/>
              </a:rPr>
              <a:t>es una estructura conceptual y tecnológica de asistencia, definida normalmente con artefactos o módulos concretos de software, que puede servir de base para la organización y el desarrollo de software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61" name="Google Shape;161;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Sitio web:</a:t>
            </a:r>
            <a:r>
              <a:rPr b="0" i="0" lang="en-GB" sz="1400" u="none" cap="none" strike="noStrike">
                <a:solidFill>
                  <a:schemeClr val="dk1"/>
                </a:solidFill>
                <a:latin typeface="Helvetica Neue Light"/>
                <a:ea typeface="Helvetica Neue Light"/>
                <a:cs typeface="Helvetica Neue Light"/>
                <a:sym typeface="Helvetica Neue Light"/>
              </a:rPr>
              <a:t> es un espacio virtual en Internet. Se trata de un conjunto de páginas web, accesibles desde un mismo dominio o subdominio de la World Wide Web (WWW).</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Dirección IP: </a:t>
            </a:r>
            <a:r>
              <a:rPr b="0" i="0" lang="en-GB" sz="1400" u="none" cap="none" strike="noStrike">
                <a:solidFill>
                  <a:schemeClr val="dk1"/>
                </a:solidFill>
                <a:latin typeface="Helvetica Neue Light"/>
                <a:ea typeface="Helvetica Neue Light"/>
                <a:cs typeface="Helvetica Neue Light"/>
                <a:sym typeface="Helvetica Neue Light"/>
              </a:rPr>
              <a:t>es un conjunto de números que identifica, de manera lógica y jerárquica, a una interfaz en red.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Editores de texto:</a:t>
            </a:r>
            <a:r>
              <a:rPr b="0" i="0" lang="en-GB" sz="1400" u="none" cap="none" strike="noStrike">
                <a:solidFill>
                  <a:schemeClr val="dk1"/>
                </a:solidFill>
                <a:latin typeface="Helvetica Neue Light"/>
                <a:ea typeface="Helvetica Neue Light"/>
                <a:cs typeface="Helvetica Neue Light"/>
                <a:sym typeface="Helvetica Neue Light"/>
              </a:rPr>
              <a:t> Son programas que te permiten realizar o escribir código fuente (HTML, CSS, PHP, JavaScript) de tus proyectos.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718" name="Google Shape;718;p9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719" name="Google Shape;719;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0" name="Google Shape;720;p9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Código fuente:</a:t>
            </a:r>
            <a:r>
              <a:rPr b="0" i="0" lang="en-GB" sz="1400" u="none" cap="none" strike="noStrike">
                <a:solidFill>
                  <a:schemeClr val="dk1"/>
                </a:solidFill>
                <a:latin typeface="Helvetica Neue Light"/>
                <a:ea typeface="Helvetica Neue Light"/>
                <a:cs typeface="Helvetica Neue Light"/>
                <a:sym typeface="Helvetica Neue Light"/>
              </a:rPr>
              <a:t> es el conjunto de líneas de textos, las cuales son las directrices que debe seguir la computadora para realizar dicho programa.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Balsamiq: </a:t>
            </a:r>
            <a:r>
              <a:rPr b="0" i="0" lang="en-GB" sz="1400" u="none" cap="none" strike="noStrike">
                <a:solidFill>
                  <a:schemeClr val="dk1"/>
                </a:solidFill>
                <a:latin typeface="Helvetica Neue Light"/>
                <a:ea typeface="Helvetica Neue Light"/>
                <a:cs typeface="Helvetica Neue Light"/>
                <a:sym typeface="Helvetica Neue Light"/>
              </a:rPr>
              <a:t>es una herramienta que facilita la creación de esquemas o mockups. Su finalidad es ayudar al desarrollo de aplicaciones.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Terminal o consola:</a:t>
            </a:r>
            <a:r>
              <a:rPr b="0" i="0" lang="en-GB" sz="1400" u="none" cap="none" strike="noStrike">
                <a:solidFill>
                  <a:schemeClr val="dk1"/>
                </a:solidFill>
                <a:latin typeface="Helvetica Neue Light"/>
                <a:ea typeface="Helvetica Neue Light"/>
                <a:cs typeface="Helvetica Neue Light"/>
                <a:sym typeface="Helvetica Neue Light"/>
              </a:rPr>
              <a:t> es la aplicación que se utiliza para interactuar con el computador a través de comandos.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4" name="Shape 724"/>
        <p:cNvGrpSpPr/>
        <p:nvPr/>
      </p:nvGrpSpPr>
      <p:grpSpPr>
        <a:xfrm>
          <a:off x="0" y="0"/>
          <a:ext cx="0" cy="0"/>
          <a:chOff x="0" y="0"/>
          <a:chExt cx="0" cy="0"/>
        </a:xfrm>
      </p:grpSpPr>
      <p:sp>
        <p:nvSpPr>
          <p:cNvPr id="725" name="Google Shape;725;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26" name="Google Shape;726;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0" name="Shape 730"/>
        <p:cNvGrpSpPr/>
        <p:nvPr/>
      </p:nvGrpSpPr>
      <p:grpSpPr>
        <a:xfrm>
          <a:off x="0" y="0"/>
          <a:ext cx="0" cy="0"/>
          <a:chOff x="0" y="0"/>
          <a:chExt cx="0" cy="0"/>
        </a:xfrm>
      </p:grpSpPr>
      <p:sp>
        <p:nvSpPr>
          <p:cNvPr id="731" name="Google Shape;731;p10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a:t>
            </a:r>
            <a:endParaRPr i="1" sz="2000">
              <a:latin typeface="Anton"/>
              <a:ea typeface="Anton"/>
              <a:cs typeface="Anton"/>
              <a:sym typeface="Anton"/>
            </a:endParaRPr>
          </a:p>
        </p:txBody>
      </p:sp>
      <p:pic>
        <p:nvPicPr>
          <p:cNvPr id="732" name="Google Shape;73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10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734" name="Google Shape;734;p10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735" name="Google Shape;735;p10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Prototipado desde papel</a:t>
            </a:r>
            <a:endParaRPr b="0" i="0" sz="1100" u="none" cap="none" strike="noStrike">
              <a:solidFill>
                <a:srgbClr val="FFFFFF"/>
              </a:solidFill>
              <a:latin typeface="Helvetica Neue"/>
              <a:ea typeface="Helvetica Neue"/>
              <a:cs typeface="Helvetica Neue"/>
              <a:sym typeface="Helvetica Neue"/>
            </a:endParaRPr>
          </a:p>
        </p:txBody>
      </p:sp>
      <p:sp>
        <p:nvSpPr>
          <p:cNvPr id="736" name="Google Shape;736;p10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HTML</a:t>
            </a:r>
            <a:endParaRPr b="0" i="0" sz="1100" u="none" cap="none" strike="noStrike">
              <a:solidFill>
                <a:srgbClr val="FFFFFF"/>
              </a:solidFill>
              <a:latin typeface="Helvetica Neue"/>
              <a:ea typeface="Helvetica Neue"/>
              <a:cs typeface="Helvetica Neue"/>
              <a:sym typeface="Helvetica Neue"/>
            </a:endParaRPr>
          </a:p>
        </p:txBody>
      </p:sp>
      <p:cxnSp>
        <p:nvCxnSpPr>
          <p:cNvPr id="737" name="Google Shape;737;p101"/>
          <p:cNvCxnSpPr/>
          <p:nvPr/>
        </p:nvCxnSpPr>
        <p:spPr>
          <a:xfrm>
            <a:off x="2081300" y="2502138"/>
            <a:ext cx="958200" cy="0"/>
          </a:xfrm>
          <a:prstGeom prst="straightConnector1">
            <a:avLst/>
          </a:prstGeom>
          <a:noFill/>
          <a:ln cap="flat" cmpd="sng" w="9525">
            <a:solidFill>
              <a:srgbClr val="CCCCCC"/>
            </a:solidFill>
            <a:prstDash val="solid"/>
            <a:round/>
            <a:headEnd len="med" w="med" type="oval"/>
            <a:tailEnd len="med" w="med" type="oval"/>
          </a:ln>
        </p:spPr>
      </p:cxnSp>
      <p:sp>
        <p:nvSpPr>
          <p:cNvPr id="738" name="Google Shape;738;p101"/>
          <p:cNvSpPr/>
          <p:nvPr/>
        </p:nvSpPr>
        <p:spPr>
          <a:xfrm>
            <a:off x="3017108" y="2345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739" name="Google Shape;739;p101"/>
          <p:cNvCxnSpPr/>
          <p:nvPr/>
        </p:nvCxnSpPr>
        <p:spPr>
          <a:xfrm>
            <a:off x="2167314" y="2494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0" name="Google Shape;740;p101"/>
          <p:cNvSpPr/>
          <p:nvPr/>
        </p:nvSpPr>
        <p:spPr>
          <a:xfrm>
            <a:off x="3017100" y="2720775"/>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Convenio de archivos</a:t>
            </a:r>
            <a:endParaRPr b="0" i="0" sz="1100" u="none" cap="none" strike="noStrike">
              <a:solidFill>
                <a:srgbClr val="222222"/>
              </a:solidFill>
              <a:latin typeface="Helvetica Neue"/>
              <a:ea typeface="Helvetica Neue"/>
              <a:cs typeface="Helvetica Neue"/>
              <a:sym typeface="Helvetica Neue"/>
            </a:endParaRPr>
          </a:p>
        </p:txBody>
      </p:sp>
      <p:cxnSp>
        <p:nvCxnSpPr>
          <p:cNvPr id="741" name="Google Shape;741;p101"/>
          <p:cNvCxnSpPr>
            <a:endCxn id="742" idx="1"/>
          </p:cNvCxnSpPr>
          <p:nvPr/>
        </p:nvCxnSpPr>
        <p:spPr>
          <a:xfrm>
            <a:off x="2163194" y="249478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2" name="Google Shape;742;p101"/>
          <p:cNvSpPr/>
          <p:nvPr/>
        </p:nvSpPr>
        <p:spPr>
          <a:xfrm>
            <a:off x="3022694" y="312808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Etiquetas</a:t>
            </a:r>
            <a:endParaRPr b="0" i="0" sz="1100" u="none" cap="none" strike="noStrike">
              <a:solidFill>
                <a:srgbClr val="222222"/>
              </a:solidFill>
              <a:latin typeface="Helvetica Neue"/>
              <a:ea typeface="Helvetica Neue"/>
              <a:cs typeface="Helvetica Neue"/>
              <a:sym typeface="Helvetica Neue"/>
            </a:endParaRPr>
          </a:p>
        </p:txBody>
      </p:sp>
      <p:cxnSp>
        <p:nvCxnSpPr>
          <p:cNvPr id="743" name="Google Shape;743;p10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744" name="Google Shape;744;p10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Proyecto web</a:t>
            </a:r>
            <a:endParaRPr b="0" i="0" sz="1100" u="none" cap="none" strike="noStrike">
              <a:solidFill>
                <a:srgbClr val="222222"/>
              </a:solidFill>
              <a:latin typeface="Helvetica Neue"/>
              <a:ea typeface="Helvetica Neue"/>
              <a:cs typeface="Helvetica Neue"/>
              <a:sym typeface="Helvetica Neue"/>
            </a:endParaRPr>
          </a:p>
        </p:txBody>
      </p:sp>
      <p:cxnSp>
        <p:nvCxnSpPr>
          <p:cNvPr id="745" name="Google Shape;745;p10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6" name="Google Shape;746;p10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Tips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0" name="Shape 750"/>
        <p:cNvGrpSpPr/>
        <p:nvPr/>
      </p:nvGrpSpPr>
      <p:grpSpPr>
        <a:xfrm>
          <a:off x="0" y="0"/>
          <a:ext cx="0" cy="0"/>
          <a:chOff x="0" y="0"/>
          <a:chExt cx="0" cy="0"/>
        </a:xfrm>
      </p:grpSpPr>
      <p:sp>
        <p:nvSpPr>
          <p:cNvPr id="751" name="Google Shape;751;p10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3" name="Google Shape;753;p10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0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755" name="Google Shape;755;p102"/>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756" name="Google Shape;756;p10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57" name="Google Shape;757;p10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58" name="Google Shape;758;p10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59" name="Google Shape;759;p10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60" name="Google Shape;760;p10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761" name="Google Shape;761;p10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0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0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764" name="Google Shape;764;p102"/>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65" name="Google Shape;765;p10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66" name="Google Shape;766;p102"/>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67" name="Google Shape;767;p10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68" name="Google Shape;768;p10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69" name="Google Shape;769;p10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770" name="Google Shape;770;p10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0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0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773" name="Google Shape;773;p102"/>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74" name="Google Shape;774;p10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75" name="Google Shape;775;p10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76" name="Google Shape;776;p10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77" name="Google Shape;777;p10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78" name="Google Shape;778;p10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779" name="Google Shape;779;p10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780" name="Google Shape;780;p102"/>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SUBLIME TEXT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1" name="Google Shape;781;p102"/>
          <p:cNvPicPr preferRelativeResize="0"/>
          <p:nvPr/>
        </p:nvPicPr>
        <p:blipFill rotWithShape="1">
          <a:blip r:embed="rId5">
            <a:alphaModFix/>
          </a:blip>
          <a:srcRect b="0" l="0" r="0" t="0"/>
          <a:stretch/>
        </p:blipFill>
        <p:spPr>
          <a:xfrm>
            <a:off x="1392100" y="2514213"/>
            <a:ext cx="365625" cy="365625"/>
          </a:xfrm>
          <a:prstGeom prst="rect">
            <a:avLst/>
          </a:prstGeom>
          <a:noFill/>
          <a:ln>
            <a:noFill/>
          </a:ln>
        </p:spPr>
      </p:pic>
      <p:sp>
        <p:nvSpPr>
          <p:cNvPr id="782" name="Google Shape;782;p102"/>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CREACIÓN DE UN ARCHIVO EN SUBLIME TEXT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3" name="Google Shape;783;p102"/>
          <p:cNvPicPr preferRelativeResize="0"/>
          <p:nvPr/>
        </p:nvPicPr>
        <p:blipFill rotWithShape="1">
          <a:blip r:embed="rId5">
            <a:alphaModFix/>
          </a:blip>
          <a:srcRect b="0" l="0" r="0" t="0"/>
          <a:stretch/>
        </p:blipFill>
        <p:spPr>
          <a:xfrm>
            <a:off x="1392100" y="2998025"/>
            <a:ext cx="365625" cy="365625"/>
          </a:xfrm>
          <a:prstGeom prst="rect">
            <a:avLst/>
          </a:prstGeom>
          <a:noFill/>
          <a:ln>
            <a:noFill/>
          </a:ln>
        </p:spPr>
      </p:pic>
      <p:sp>
        <p:nvSpPr>
          <p:cNvPr id="784" name="Google Shape;784;p102"/>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BALSAMIQ</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5" name="Google Shape;785;p102"/>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786" name="Google Shape;786;p102"/>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787" name="Google Shape;787;p102"/>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788" name="Google Shape;788;p102"/>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9" name="Google Shape;789;p102"/>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790" name="Google Shape;790;p102"/>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791" name="Google Shape;791;p102"/>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792" name="Google Shape;792;p102"/>
          <p:cNvSpPr txBox="1"/>
          <p:nvPr/>
        </p:nvSpPr>
        <p:spPr>
          <a:xfrm>
            <a:off x="41965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3" name="Google Shape;793;p102"/>
          <p:cNvPicPr preferRelativeResize="0"/>
          <p:nvPr/>
        </p:nvPicPr>
        <p:blipFill rotWithShape="1">
          <a:blip r:embed="rId7">
            <a:alphaModFix/>
          </a:blip>
          <a:srcRect b="0" l="0" r="0" t="0"/>
          <a:stretch/>
        </p:blipFill>
        <p:spPr>
          <a:xfrm>
            <a:off x="3877450" y="3903425"/>
            <a:ext cx="307150" cy="307150"/>
          </a:xfrm>
          <a:prstGeom prst="rect">
            <a:avLst/>
          </a:prstGeom>
          <a:noFill/>
          <a:ln>
            <a:noFill/>
          </a:ln>
        </p:spPr>
      </p:pic>
      <p:pic>
        <p:nvPicPr>
          <p:cNvPr id="794" name="Google Shape;794;p102"/>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795" name="Google Shape;795;p102"/>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796" name="Google Shape;796;p102"/>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7" name="Google Shape;797;p102"/>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798" name="Google Shape;798;p102"/>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799" name="Google Shape;799;p102"/>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800" name="Google Shape;800;p102"/>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801" name="Google Shape;801;p102"/>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05" name="Shape 805"/>
        <p:cNvGrpSpPr/>
        <p:nvPr/>
      </p:nvGrpSpPr>
      <p:grpSpPr>
        <a:xfrm>
          <a:off x="0" y="0"/>
          <a:ext cx="0" cy="0"/>
          <a:chOff x="0" y="0"/>
          <a:chExt cx="0" cy="0"/>
        </a:xfrm>
      </p:grpSpPr>
      <p:sp>
        <p:nvSpPr>
          <p:cNvPr id="806" name="Google Shape;806;p10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n-GB" sz="1800" u="sng" cap="none" strike="noStrike">
                <a:solidFill>
                  <a:schemeClr val="hlink"/>
                </a:solidFill>
                <a:latin typeface="Helvetica Neue Light"/>
                <a:ea typeface="Helvetica Neue Light"/>
                <a:cs typeface="Helvetica Neue Light"/>
                <a:sym typeface="Helvetica Neue Light"/>
                <a:hlinkClick r:id="rId3"/>
              </a:rPr>
              <a:t>aquí</a:t>
            </a:r>
            <a:r>
              <a:rPr b="0" i="0" lang="en-GB"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07" name="Google Shape;807;p10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808" name="Google Shape;808;p10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12" name="Shape 812"/>
        <p:cNvGrpSpPr/>
        <p:nvPr/>
      </p:nvGrpSpPr>
      <p:grpSpPr>
        <a:xfrm>
          <a:off x="0" y="0"/>
          <a:ext cx="0" cy="0"/>
          <a:chOff x="0" y="0"/>
          <a:chExt cx="0" cy="0"/>
        </a:xfrm>
      </p:grpSpPr>
      <p:sp>
        <p:nvSpPr>
          <p:cNvPr id="813" name="Google Shape;813;p10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14" name="Google Shape;814;p104"/>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Momento de exposición</a:t>
            </a:r>
            <a:endParaRPr i="1" sz="4000">
              <a:latin typeface="Anton"/>
              <a:ea typeface="Anton"/>
              <a:cs typeface="Anton"/>
              <a:sym typeface="Anton"/>
            </a:endParaRPr>
          </a:p>
        </p:txBody>
      </p:sp>
      <p:pic>
        <p:nvPicPr>
          <p:cNvPr id="815" name="Google Shape;815;p10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16" name="Google Shape;816;p104"/>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05"/>
          <p:cNvSpPr txBox="1"/>
          <p:nvPr/>
        </p:nvSpPr>
        <p:spPr>
          <a:xfrm>
            <a:off x="1892700" y="1800900"/>
            <a:ext cx="535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PROTOTIPADO DESDE EL PAPEL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cxnSp>
        <p:nvCxnSpPr>
          <p:cNvPr id="826" name="Google Shape;826;p106"/>
          <p:cNvCxnSpPr>
            <a:stCxn id="827" idx="6"/>
            <a:endCxn id="828" idx="2"/>
          </p:cNvCxnSpPr>
          <p:nvPr/>
        </p:nvCxnSpPr>
        <p:spPr>
          <a:xfrm>
            <a:off x="1620613" y="2341638"/>
            <a:ext cx="5618100" cy="0"/>
          </a:xfrm>
          <a:prstGeom prst="straightConnector1">
            <a:avLst/>
          </a:prstGeom>
          <a:noFill/>
          <a:ln cap="flat" cmpd="sng" w="9525">
            <a:solidFill>
              <a:srgbClr val="3DFFBC"/>
            </a:solidFill>
            <a:prstDash val="solid"/>
            <a:round/>
            <a:headEnd len="sm" w="sm" type="none"/>
            <a:tailEnd len="sm" w="sm" type="none"/>
          </a:ln>
        </p:spPr>
      </p:cxnSp>
      <p:sp>
        <p:nvSpPr>
          <p:cNvPr id="829" name="Google Shape;829;p106"/>
          <p:cNvSpPr txBox="1"/>
          <p:nvPr/>
        </p:nvSpPr>
        <p:spPr>
          <a:xfrm>
            <a:off x="720327" y="2870075"/>
            <a:ext cx="11865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chemeClr val="dk1"/>
              </a:buClr>
              <a:buSzPts val="11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Sketch</a:t>
            </a:r>
            <a:endParaRPr b="0" i="0" sz="2000" u="none" cap="none" strike="noStrike">
              <a:solidFill>
                <a:srgbClr val="000000"/>
              </a:solidFill>
              <a:latin typeface="Helvetica Neue Light"/>
              <a:ea typeface="Helvetica Neue Light"/>
              <a:cs typeface="Helvetica Neue Light"/>
              <a:sym typeface="Helvetica Neue Light"/>
            </a:endParaRPr>
          </a:p>
        </p:txBody>
      </p:sp>
      <p:grpSp>
        <p:nvGrpSpPr>
          <p:cNvPr id="830" name="Google Shape;830;p106"/>
          <p:cNvGrpSpPr/>
          <p:nvPr/>
        </p:nvGrpSpPr>
        <p:grpSpPr>
          <a:xfrm>
            <a:off x="1006513" y="2034588"/>
            <a:ext cx="614100" cy="614100"/>
            <a:chOff x="553025" y="2208600"/>
            <a:chExt cx="614100" cy="614100"/>
          </a:xfrm>
        </p:grpSpPr>
        <p:sp>
          <p:nvSpPr>
            <p:cNvPr id="827" name="Google Shape;827;p106"/>
            <p:cNvSpPr/>
            <p:nvPr/>
          </p:nvSpPr>
          <p:spPr>
            <a:xfrm>
              <a:off x="55302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06"/>
            <p:cNvSpPr txBox="1"/>
            <p:nvPr/>
          </p:nvSpPr>
          <p:spPr>
            <a:xfrm>
              <a:off x="657386" y="226162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grpSp>
      <p:grpSp>
        <p:nvGrpSpPr>
          <p:cNvPr id="832" name="Google Shape;832;p106"/>
          <p:cNvGrpSpPr/>
          <p:nvPr/>
        </p:nvGrpSpPr>
        <p:grpSpPr>
          <a:xfrm>
            <a:off x="2628468" y="2034600"/>
            <a:ext cx="614100" cy="614100"/>
            <a:chOff x="2369730" y="2182550"/>
            <a:chExt cx="614100" cy="614100"/>
          </a:xfrm>
        </p:grpSpPr>
        <p:sp>
          <p:nvSpPr>
            <p:cNvPr id="833" name="Google Shape;833;p106"/>
            <p:cNvSpPr/>
            <p:nvPr/>
          </p:nvSpPr>
          <p:spPr>
            <a:xfrm>
              <a:off x="2369730" y="218255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4" name="Google Shape;834;p106"/>
            <p:cNvSpPr txBox="1"/>
            <p:nvPr/>
          </p:nvSpPr>
          <p:spPr>
            <a:xfrm>
              <a:off x="2494962" y="220866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grpSp>
      <p:sp>
        <p:nvSpPr>
          <p:cNvPr id="828" name="Google Shape;828;p106"/>
          <p:cNvSpPr/>
          <p:nvPr/>
        </p:nvSpPr>
        <p:spPr>
          <a:xfrm>
            <a:off x="7238722" y="2034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5" name="Google Shape;835;p106"/>
          <p:cNvSpPr txBox="1"/>
          <p:nvPr/>
        </p:nvSpPr>
        <p:spPr>
          <a:xfrm>
            <a:off x="7361945" y="206064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5</a:t>
            </a:r>
            <a:endParaRPr b="0" i="0" sz="2400" u="none" cap="none" strike="noStrike">
              <a:solidFill>
                <a:srgbClr val="000000"/>
              </a:solidFill>
              <a:latin typeface="Lato"/>
              <a:ea typeface="Lato"/>
              <a:cs typeface="Lato"/>
              <a:sym typeface="Lato"/>
            </a:endParaRPr>
          </a:p>
        </p:txBody>
      </p:sp>
      <p:pic>
        <p:nvPicPr>
          <p:cNvPr id="836" name="Google Shape;836;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7" name="Google Shape;837;p106"/>
          <p:cNvSpPr txBox="1"/>
          <p:nvPr/>
        </p:nvSpPr>
        <p:spPr>
          <a:xfrm>
            <a:off x="1311600" y="671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n-GB" sz="4000" u="none" cap="none" strike="noStrike">
                <a:solidFill>
                  <a:srgbClr val="000000"/>
                </a:solidFill>
                <a:latin typeface="Anton"/>
                <a:ea typeface="Anton"/>
                <a:cs typeface="Anton"/>
                <a:sym typeface="Anton"/>
              </a:rPr>
              <a:t>PROYECTO WEB</a:t>
            </a:r>
            <a:r>
              <a:rPr b="0" i="0" lang="en-GB" sz="1200" u="none" cap="none" strike="noStrike">
                <a:solidFill>
                  <a:schemeClr val="dk1"/>
                </a:solidFill>
                <a:latin typeface="Didact Gothic"/>
                <a:ea typeface="Didact Gothic"/>
                <a:cs typeface="Didact Gothic"/>
                <a:sym typeface="Didact Gothic"/>
              </a:rPr>
              <a:t> </a:t>
            </a:r>
            <a:endParaRPr b="0" i="1" sz="3600" u="none" cap="none" strike="noStrike">
              <a:solidFill>
                <a:srgbClr val="000000"/>
              </a:solidFill>
              <a:latin typeface="Anton"/>
              <a:ea typeface="Anton"/>
              <a:cs typeface="Anton"/>
              <a:sym typeface="Anton"/>
            </a:endParaRPr>
          </a:p>
        </p:txBody>
      </p:sp>
      <p:grpSp>
        <p:nvGrpSpPr>
          <p:cNvPr id="838" name="Google Shape;838;p106"/>
          <p:cNvGrpSpPr/>
          <p:nvPr/>
        </p:nvGrpSpPr>
        <p:grpSpPr>
          <a:xfrm>
            <a:off x="4250418" y="2034600"/>
            <a:ext cx="614100" cy="614100"/>
            <a:chOff x="2369730" y="2162575"/>
            <a:chExt cx="614100" cy="614100"/>
          </a:xfrm>
        </p:grpSpPr>
        <p:sp>
          <p:nvSpPr>
            <p:cNvPr id="839" name="Google Shape;839;p106"/>
            <p:cNvSpPr/>
            <p:nvPr/>
          </p:nvSpPr>
          <p:spPr>
            <a:xfrm>
              <a:off x="2369730" y="2162575"/>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40" name="Google Shape;840;p106"/>
            <p:cNvSpPr txBox="1"/>
            <p:nvPr/>
          </p:nvSpPr>
          <p:spPr>
            <a:xfrm>
              <a:off x="2493387" y="219428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grpSp>
      <p:grpSp>
        <p:nvGrpSpPr>
          <p:cNvPr id="841" name="Google Shape;841;p106"/>
          <p:cNvGrpSpPr/>
          <p:nvPr/>
        </p:nvGrpSpPr>
        <p:grpSpPr>
          <a:xfrm>
            <a:off x="5754468" y="2034600"/>
            <a:ext cx="614100" cy="614100"/>
            <a:chOff x="2369730" y="2208600"/>
            <a:chExt cx="614100" cy="614100"/>
          </a:xfrm>
        </p:grpSpPr>
        <p:sp>
          <p:nvSpPr>
            <p:cNvPr id="842" name="Google Shape;842;p106"/>
            <p:cNvSpPr/>
            <p:nvPr/>
          </p:nvSpPr>
          <p:spPr>
            <a:xfrm>
              <a:off x="2369730"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43" name="Google Shape;843;p106"/>
            <p:cNvSpPr txBox="1"/>
            <p:nvPr/>
          </p:nvSpPr>
          <p:spPr>
            <a:xfrm>
              <a:off x="2492988" y="223718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4</a:t>
              </a:r>
              <a:endParaRPr b="0" i="0" sz="2400" u="none" cap="none" strike="noStrike">
                <a:solidFill>
                  <a:srgbClr val="000000"/>
                </a:solidFill>
                <a:latin typeface="Lato"/>
                <a:ea typeface="Lato"/>
                <a:cs typeface="Lato"/>
                <a:sym typeface="Lato"/>
              </a:endParaRPr>
            </a:p>
          </p:txBody>
        </p:sp>
      </p:grpSp>
      <p:sp>
        <p:nvSpPr>
          <p:cNvPr id="844" name="Google Shape;844;p106"/>
          <p:cNvSpPr txBox="1"/>
          <p:nvPr/>
        </p:nvSpPr>
        <p:spPr>
          <a:xfrm>
            <a:off x="2194825" y="3023075"/>
            <a:ext cx="1599300" cy="759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Wireframe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845" name="Google Shape;845;p106"/>
          <p:cNvSpPr txBox="1"/>
          <p:nvPr/>
        </p:nvSpPr>
        <p:spPr>
          <a:xfrm>
            <a:off x="3923876" y="3056825"/>
            <a:ext cx="1267200" cy="692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MockUp</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846" name="Google Shape;846;p106"/>
          <p:cNvSpPr txBox="1"/>
          <p:nvPr/>
        </p:nvSpPr>
        <p:spPr>
          <a:xfrm>
            <a:off x="5244625" y="2955125"/>
            <a:ext cx="15993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Prototipo interactivo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847" name="Google Shape;847;p106"/>
          <p:cNvSpPr txBox="1"/>
          <p:nvPr/>
        </p:nvSpPr>
        <p:spPr>
          <a:xfrm>
            <a:off x="6895825" y="3133025"/>
            <a:ext cx="1764300" cy="548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Diseño Final</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7"/>
          <p:cNvSpPr txBox="1"/>
          <p:nvPr>
            <p:ph type="title"/>
          </p:nvPr>
        </p:nvSpPr>
        <p:spPr>
          <a:xfrm>
            <a:off x="943950" y="230650"/>
            <a:ext cx="7256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n-GB" sz="4500">
                <a:solidFill>
                  <a:srgbClr val="000000"/>
                </a:solidFill>
                <a:latin typeface="Anton"/>
                <a:ea typeface="Anton"/>
                <a:cs typeface="Anton"/>
                <a:sym typeface="Anton"/>
              </a:rPr>
              <a:t>SKETCH</a:t>
            </a:r>
            <a:endParaRPr i="1" sz="4500">
              <a:solidFill>
                <a:srgbClr val="000000"/>
              </a:solidFill>
              <a:latin typeface="Anton"/>
              <a:ea typeface="Anton"/>
              <a:cs typeface="Anton"/>
              <a:sym typeface="Anton"/>
            </a:endParaRPr>
          </a:p>
        </p:txBody>
      </p:sp>
      <p:sp>
        <p:nvSpPr>
          <p:cNvPr id="853" name="Google Shape;853;p107"/>
          <p:cNvSpPr txBox="1"/>
          <p:nvPr>
            <p:ph idx="1" type="body"/>
          </p:nvPr>
        </p:nvSpPr>
        <p:spPr>
          <a:xfrm>
            <a:off x="311700" y="966250"/>
            <a:ext cx="8520600" cy="9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un dibujo rápido o bosquejo guía, que reproduce de manera muy sencilla un concepto, una idea o generalidad de un proyecto.</a:t>
            </a:r>
            <a:endParaRPr sz="2000">
              <a:latin typeface="Helvetica Neue Light"/>
              <a:ea typeface="Helvetica Neue Light"/>
              <a:cs typeface="Helvetica Neue Light"/>
              <a:sym typeface="Helvetica Neue Light"/>
            </a:endParaRPr>
          </a:p>
        </p:txBody>
      </p:sp>
      <p:pic>
        <p:nvPicPr>
          <p:cNvPr id="854" name="Google Shape;854;p107"/>
          <p:cNvPicPr preferRelativeResize="0"/>
          <p:nvPr/>
        </p:nvPicPr>
        <p:blipFill rotWithShape="1">
          <a:blip r:embed="rId3">
            <a:alphaModFix/>
          </a:blip>
          <a:srcRect b="0" l="0" r="0" t="0"/>
          <a:stretch/>
        </p:blipFill>
        <p:spPr>
          <a:xfrm>
            <a:off x="2764675" y="1732475"/>
            <a:ext cx="3614650" cy="3411025"/>
          </a:xfrm>
          <a:prstGeom prst="rect">
            <a:avLst/>
          </a:prstGeom>
          <a:noFill/>
          <a:ln>
            <a:noFill/>
          </a:ln>
        </p:spPr>
      </p:pic>
      <p:pic>
        <p:nvPicPr>
          <p:cNvPr id="855" name="Google Shape;855;p10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8"/>
          <p:cNvSpPr txBox="1"/>
          <p:nvPr>
            <p:ph type="title"/>
          </p:nvPr>
        </p:nvSpPr>
        <p:spPr>
          <a:xfrm>
            <a:off x="4479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4500">
                <a:solidFill>
                  <a:srgbClr val="000000"/>
                </a:solidFill>
                <a:latin typeface="Anton"/>
                <a:ea typeface="Anton"/>
                <a:cs typeface="Anton"/>
                <a:sym typeface="Anton"/>
              </a:rPr>
              <a:t>WIREFRAME</a:t>
            </a:r>
            <a:endParaRPr sz="3000"/>
          </a:p>
        </p:txBody>
      </p:sp>
      <p:sp>
        <p:nvSpPr>
          <p:cNvPr id="861" name="Google Shape;861;p108"/>
          <p:cNvSpPr txBox="1"/>
          <p:nvPr>
            <p:ph idx="1" type="body"/>
          </p:nvPr>
        </p:nvSpPr>
        <p:spPr>
          <a:xfrm>
            <a:off x="1167900" y="1359075"/>
            <a:ext cx="68082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GB" sz="1900">
                <a:solidFill>
                  <a:schemeClr val="dk1"/>
                </a:solidFill>
                <a:latin typeface="Helvetica Neue Light"/>
                <a:ea typeface="Helvetica Neue Light"/>
                <a:cs typeface="Helvetica Neue Light"/>
                <a:sym typeface="Helvetica Neue Light"/>
              </a:rPr>
              <a:t>Es la representación estática, en baja calidad, de un diseño. Se definen, para una mejor comprensión, los siguientes aspectos:</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1100"/>
              </a:spcBef>
              <a:spcAft>
                <a:spcPts val="0"/>
              </a:spcAft>
              <a:buClr>
                <a:srgbClr val="3CEFAB"/>
              </a:buClr>
              <a:buSzPts val="1900"/>
              <a:buFont typeface="Didact Gothic"/>
              <a:buChar char="●"/>
            </a:pPr>
            <a:r>
              <a:rPr lang="en-GB" sz="1900">
                <a:solidFill>
                  <a:schemeClr val="dk1"/>
                </a:solidFill>
                <a:latin typeface="Helvetica Neue Light"/>
                <a:ea typeface="Helvetica Neue Light"/>
                <a:cs typeface="Helvetica Neue Light"/>
                <a:sym typeface="Helvetica Neue Light"/>
              </a:rPr>
              <a:t> ¿Qué? Los principales grupos de contenido.</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n-GB" sz="1900">
                <a:solidFill>
                  <a:schemeClr val="dk1"/>
                </a:solidFill>
                <a:latin typeface="Helvetica Neue Light"/>
                <a:ea typeface="Helvetica Neue Light"/>
                <a:cs typeface="Helvetica Neue Light"/>
                <a:sym typeface="Helvetica Neue Light"/>
              </a:rPr>
              <a:t>¿Dónde? La estructura de la información.</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n-GB" sz="1900">
                <a:solidFill>
                  <a:schemeClr val="dk1"/>
                </a:solidFill>
                <a:latin typeface="Helvetica Neue Light"/>
                <a:ea typeface="Helvetica Neue Light"/>
                <a:cs typeface="Helvetica Neue Light"/>
                <a:sym typeface="Helvetica Neue Light"/>
              </a:rPr>
              <a:t>¿Cómo? La descripción y visualización básica del usuario – interacción de la interfaz</a:t>
            </a:r>
            <a:endParaRPr sz="19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latin typeface="Helvetica Neue Light"/>
              <a:ea typeface="Helvetica Neue Light"/>
              <a:cs typeface="Helvetica Neue Light"/>
              <a:sym typeface="Helvetica Neue Light"/>
            </a:endParaRPr>
          </a:p>
        </p:txBody>
      </p:sp>
      <p:pic>
        <p:nvPicPr>
          <p:cNvPr id="862" name="Google Shape;862;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5" name="Shape 165"/>
        <p:cNvGrpSpPr/>
        <p:nvPr/>
      </p:nvGrpSpPr>
      <p:grpSpPr>
        <a:xfrm>
          <a:off x="0" y="0"/>
          <a:ext cx="0" cy="0"/>
          <a:chOff x="0" y="0"/>
          <a:chExt cx="0" cy="0"/>
        </a:xfrm>
      </p:grpSpPr>
      <p:sp>
        <p:nvSpPr>
          <p:cNvPr id="166" name="Google Shape;166;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67" name="Google Shape;167;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109"/>
          <p:cNvPicPr preferRelativeResize="0"/>
          <p:nvPr/>
        </p:nvPicPr>
        <p:blipFill rotWithShape="1">
          <a:blip r:embed="rId3">
            <a:alphaModFix/>
          </a:blip>
          <a:srcRect b="0" l="0" r="0" t="0"/>
          <a:stretch/>
        </p:blipFill>
        <p:spPr>
          <a:xfrm>
            <a:off x="1892363" y="641175"/>
            <a:ext cx="5359274" cy="4066374"/>
          </a:xfrm>
          <a:prstGeom prst="rect">
            <a:avLst/>
          </a:prstGeom>
          <a:noFill/>
          <a:ln>
            <a:noFill/>
          </a:ln>
        </p:spPr>
      </p:pic>
      <p:pic>
        <p:nvPicPr>
          <p:cNvPr id="868" name="Google Shape;868;p10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0"/>
          <p:cNvSpPr txBox="1"/>
          <p:nvPr>
            <p:ph type="title"/>
          </p:nvPr>
        </p:nvSpPr>
        <p:spPr>
          <a:xfrm>
            <a:off x="311700" y="4134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MOCKUP</a:t>
            </a:r>
            <a:endParaRPr sz="3000"/>
          </a:p>
        </p:txBody>
      </p:sp>
      <p:sp>
        <p:nvSpPr>
          <p:cNvPr id="874" name="Google Shape;874;p110"/>
          <p:cNvSpPr txBox="1"/>
          <p:nvPr>
            <p:ph idx="1" type="body"/>
          </p:nvPr>
        </p:nvSpPr>
        <p:spPr>
          <a:xfrm>
            <a:off x="311700" y="1081800"/>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la representación estática de un diseño, en calidad media o alta.</a:t>
            </a:r>
            <a:endParaRPr sz="2000">
              <a:latin typeface="Helvetica Neue Light"/>
              <a:ea typeface="Helvetica Neue Light"/>
              <a:cs typeface="Helvetica Neue Light"/>
              <a:sym typeface="Helvetica Neue Light"/>
            </a:endParaRPr>
          </a:p>
        </p:txBody>
      </p:sp>
      <p:pic>
        <p:nvPicPr>
          <p:cNvPr id="875" name="Google Shape;875;p110"/>
          <p:cNvPicPr preferRelativeResize="0"/>
          <p:nvPr/>
        </p:nvPicPr>
        <p:blipFill rotWithShape="1">
          <a:blip r:embed="rId3">
            <a:alphaModFix/>
          </a:blip>
          <a:srcRect b="0" l="0" r="0" t="0"/>
          <a:stretch/>
        </p:blipFill>
        <p:spPr>
          <a:xfrm>
            <a:off x="1342375" y="1502900"/>
            <a:ext cx="6115050" cy="3390900"/>
          </a:xfrm>
          <a:prstGeom prst="rect">
            <a:avLst/>
          </a:prstGeom>
          <a:noFill/>
          <a:ln>
            <a:noFill/>
          </a:ln>
        </p:spPr>
      </p:pic>
      <p:pic>
        <p:nvPicPr>
          <p:cNvPr id="876" name="Google Shape;876;p11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PROTOTIPO </a:t>
            </a:r>
            <a:endParaRPr sz="3000"/>
          </a:p>
        </p:txBody>
      </p:sp>
      <p:sp>
        <p:nvSpPr>
          <p:cNvPr id="882" name="Google Shape;882;p111"/>
          <p:cNvSpPr txBox="1"/>
          <p:nvPr>
            <p:ph idx="1" type="body"/>
          </p:nvPr>
        </p:nvSpPr>
        <p:spPr>
          <a:xfrm>
            <a:off x="311700" y="1322525"/>
            <a:ext cx="8520600" cy="63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la representación navegable del producto final.</a:t>
            </a:r>
            <a:endParaRPr sz="2000">
              <a:latin typeface="Helvetica Neue Light"/>
              <a:ea typeface="Helvetica Neue Light"/>
              <a:cs typeface="Helvetica Neue Light"/>
              <a:sym typeface="Helvetica Neue Light"/>
            </a:endParaRPr>
          </a:p>
        </p:txBody>
      </p:sp>
      <p:pic>
        <p:nvPicPr>
          <p:cNvPr id="883" name="Google Shape;883;p111"/>
          <p:cNvPicPr preferRelativeResize="0"/>
          <p:nvPr/>
        </p:nvPicPr>
        <p:blipFill rotWithShape="1">
          <a:blip r:embed="rId3">
            <a:alphaModFix/>
          </a:blip>
          <a:srcRect b="0" l="0" r="0" t="0"/>
          <a:stretch/>
        </p:blipFill>
        <p:spPr>
          <a:xfrm>
            <a:off x="1537175" y="2079225"/>
            <a:ext cx="1200150" cy="1200150"/>
          </a:xfrm>
          <a:prstGeom prst="rect">
            <a:avLst/>
          </a:prstGeom>
          <a:noFill/>
          <a:ln>
            <a:noFill/>
          </a:ln>
        </p:spPr>
      </p:pic>
      <p:pic>
        <p:nvPicPr>
          <p:cNvPr id="884" name="Google Shape;884;p111"/>
          <p:cNvPicPr preferRelativeResize="0"/>
          <p:nvPr/>
        </p:nvPicPr>
        <p:blipFill rotWithShape="1">
          <a:blip r:embed="rId4">
            <a:alphaModFix/>
          </a:blip>
          <a:srcRect b="0" l="0" r="0" t="0"/>
          <a:stretch/>
        </p:blipFill>
        <p:spPr>
          <a:xfrm>
            <a:off x="3283513" y="2079225"/>
            <a:ext cx="1047750" cy="1238250"/>
          </a:xfrm>
          <a:prstGeom prst="rect">
            <a:avLst/>
          </a:prstGeom>
          <a:noFill/>
          <a:ln>
            <a:noFill/>
          </a:ln>
        </p:spPr>
      </p:pic>
      <p:pic>
        <p:nvPicPr>
          <p:cNvPr id="885" name="Google Shape;885;p111"/>
          <p:cNvPicPr preferRelativeResize="0"/>
          <p:nvPr/>
        </p:nvPicPr>
        <p:blipFill rotWithShape="1">
          <a:blip r:embed="rId5">
            <a:alphaModFix/>
          </a:blip>
          <a:srcRect b="0" l="0" r="0" t="0"/>
          <a:stretch/>
        </p:blipFill>
        <p:spPr>
          <a:xfrm>
            <a:off x="4823025" y="2079225"/>
            <a:ext cx="1019174" cy="933450"/>
          </a:xfrm>
          <a:prstGeom prst="rect">
            <a:avLst/>
          </a:prstGeom>
          <a:noFill/>
          <a:ln>
            <a:noFill/>
          </a:ln>
        </p:spPr>
      </p:pic>
      <p:pic>
        <p:nvPicPr>
          <p:cNvPr id="886" name="Google Shape;886;p111"/>
          <p:cNvPicPr preferRelativeResize="0"/>
          <p:nvPr/>
        </p:nvPicPr>
        <p:blipFill rotWithShape="1">
          <a:blip r:embed="rId6">
            <a:alphaModFix/>
          </a:blip>
          <a:srcRect b="0" l="0" r="0" t="0"/>
          <a:stretch/>
        </p:blipFill>
        <p:spPr>
          <a:xfrm>
            <a:off x="6262225" y="2196888"/>
            <a:ext cx="2228850" cy="733425"/>
          </a:xfrm>
          <a:prstGeom prst="rect">
            <a:avLst/>
          </a:prstGeom>
          <a:noFill/>
          <a:ln>
            <a:noFill/>
          </a:ln>
        </p:spPr>
      </p:pic>
      <p:pic>
        <p:nvPicPr>
          <p:cNvPr id="887" name="Google Shape;887;p111"/>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93" name="Google Shape;893;p112"/>
          <p:cNvSpPr txBox="1"/>
          <p:nvPr/>
        </p:nvSpPr>
        <p:spPr>
          <a:xfrm>
            <a:off x="911700" y="1309700"/>
            <a:ext cx="7098000" cy="1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4" name="Google Shape;894;p112"/>
          <p:cNvPicPr preferRelativeResize="0"/>
          <p:nvPr/>
        </p:nvPicPr>
        <p:blipFill rotWithShape="1">
          <a:blip r:embed="rId4">
            <a:alphaModFix/>
          </a:blip>
          <a:srcRect b="0" l="0" r="0" t="0"/>
          <a:stretch/>
        </p:blipFill>
        <p:spPr>
          <a:xfrm>
            <a:off x="358212" y="469375"/>
            <a:ext cx="8427574" cy="39015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13"/>
          <p:cNvPicPr preferRelativeResize="0"/>
          <p:nvPr/>
        </p:nvPicPr>
        <p:blipFill rotWithShape="1">
          <a:blip r:embed="rId3">
            <a:alphaModFix/>
          </a:blip>
          <a:srcRect b="0" l="0" r="0" t="0"/>
          <a:stretch/>
        </p:blipFill>
        <p:spPr>
          <a:xfrm>
            <a:off x="1886275" y="137313"/>
            <a:ext cx="4909650" cy="4868875"/>
          </a:xfrm>
          <a:prstGeom prst="rect">
            <a:avLst/>
          </a:prstGeom>
          <a:noFill/>
          <a:ln>
            <a:noFill/>
          </a:ln>
        </p:spPr>
      </p:pic>
      <p:pic>
        <p:nvPicPr>
          <p:cNvPr id="900" name="Google Shape;900;p1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4"/>
          <p:cNvSpPr/>
          <p:nvPr/>
        </p:nvSpPr>
        <p:spPr>
          <a:xfrm>
            <a:off x="775663" y="35344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4"/>
          <p:cNvSpPr/>
          <p:nvPr/>
        </p:nvSpPr>
        <p:spPr>
          <a:xfrm>
            <a:off x="775663" y="1247263"/>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4"/>
          <p:cNvSpPr/>
          <p:nvPr/>
        </p:nvSpPr>
        <p:spPr>
          <a:xfrm>
            <a:off x="775676" y="23792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4"/>
          <p:cNvSpPr txBox="1"/>
          <p:nvPr>
            <p:ph type="title"/>
          </p:nvPr>
        </p:nvSpPr>
        <p:spPr>
          <a:xfrm>
            <a:off x="374800" y="2341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909" name="Google Shape;909;p114"/>
          <p:cNvSpPr txBox="1"/>
          <p:nvPr/>
        </p:nvSpPr>
        <p:spPr>
          <a:xfrm>
            <a:off x="1799250" y="1326150"/>
            <a:ext cx="70962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n-GB" sz="1600" u="none" cap="none" strike="noStrike">
                <a:solidFill>
                  <a:schemeClr val="dk1"/>
                </a:solidFill>
                <a:latin typeface="Helvetica Neue"/>
                <a:ea typeface="Helvetica Neue"/>
                <a:cs typeface="Helvetica Neue"/>
                <a:sym typeface="Helvetica Neue"/>
              </a:rPr>
              <a:t>Trabaja primero en la arquitectura de la información:</a:t>
            </a:r>
            <a:endParaRPr b="1" i="0" sz="16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highlight>
                  <a:srgbClr val="E0FF00"/>
                </a:highlight>
                <a:latin typeface="Helvetica Neue"/>
                <a:ea typeface="Helvetica Neue"/>
                <a:cs typeface="Helvetica Neue"/>
                <a:sym typeface="Helvetica Neue"/>
              </a:rPr>
              <a:t>Agrupa:</a:t>
            </a:r>
            <a:r>
              <a:rPr b="0" i="0" lang="en-GB" sz="1400" u="none" cap="none" strike="noStrike">
                <a:solidFill>
                  <a:schemeClr val="dk1"/>
                </a:solidFill>
                <a:latin typeface="Helvetica Neue Light"/>
                <a:ea typeface="Helvetica Neue Light"/>
                <a:cs typeface="Helvetica Neue Light"/>
                <a:sym typeface="Helvetica Neue Light"/>
              </a:rPr>
              <a:t> qué contenidos están relacionados entre sí.</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highlight>
                  <a:srgbClr val="E0FF00"/>
                </a:highlight>
                <a:latin typeface="Helvetica Neue"/>
                <a:ea typeface="Helvetica Neue"/>
                <a:cs typeface="Helvetica Neue"/>
                <a:sym typeface="Helvetica Neue"/>
              </a:rPr>
              <a:t>Jerarquiza:</a:t>
            </a:r>
            <a:r>
              <a:rPr b="1" i="0" lang="en-GB" sz="1400" u="none" cap="none" strike="noStrike">
                <a:solidFill>
                  <a:schemeClr val="dk1"/>
                </a:solidFill>
                <a:latin typeface="Helvetica Neue"/>
                <a:ea typeface="Helvetica Neue"/>
                <a:cs typeface="Helvetica Neue"/>
                <a:sym typeface="Helvetica Neue"/>
              </a:rPr>
              <a:t> </a:t>
            </a:r>
            <a:r>
              <a:rPr b="0" i="0" lang="en-GB" sz="1400" u="none" cap="none" strike="noStrike">
                <a:solidFill>
                  <a:schemeClr val="dk1"/>
                </a:solidFill>
                <a:latin typeface="Helvetica Neue Light"/>
                <a:ea typeface="Helvetica Neue Light"/>
                <a:cs typeface="Helvetica Neue Light"/>
                <a:sym typeface="Helvetica Neue Light"/>
              </a:rPr>
              <a:t>cuáles contenidos están subordinados.</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highlight>
                  <a:srgbClr val="E0FF00"/>
                </a:highlight>
                <a:latin typeface="Helvetica Neue"/>
                <a:ea typeface="Helvetica Neue"/>
                <a:cs typeface="Helvetica Neue"/>
                <a:sym typeface="Helvetica Neue"/>
              </a:rPr>
              <a:t>Rotula:</a:t>
            </a:r>
            <a:r>
              <a:rPr b="0" i="0" lang="en-GB" sz="1400" u="none" cap="none" strike="noStrike">
                <a:solidFill>
                  <a:schemeClr val="dk1"/>
                </a:solidFill>
                <a:latin typeface="Helvetica Neue Light"/>
                <a:ea typeface="Helvetica Neue Light"/>
                <a:cs typeface="Helvetica Neue Light"/>
                <a:sym typeface="Helvetica Neue Light"/>
              </a:rPr>
              <a:t> cómo se nombran los grupos de contenidos.</a:t>
            </a:r>
            <a:br>
              <a:rPr b="0" i="0" lang="en-GB" sz="1400" u="none" cap="none" strike="noStrike">
                <a:solidFill>
                  <a:schemeClr val="dk1"/>
                </a:solidFill>
                <a:latin typeface="Helvetica Neue Light"/>
                <a:ea typeface="Helvetica Neue Light"/>
                <a:cs typeface="Helvetica Neue Light"/>
                <a:sym typeface="Helvetica Neue Light"/>
              </a:rPr>
            </a:b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n-GB" sz="1600" u="none" cap="none" strike="noStrike">
                <a:solidFill>
                  <a:schemeClr val="dk1"/>
                </a:solidFill>
                <a:latin typeface="Helvetica Neue"/>
                <a:ea typeface="Helvetica Neue"/>
                <a:cs typeface="Helvetica Neue"/>
                <a:sym typeface="Helvetica Neue"/>
              </a:rPr>
              <a:t>Testea tu prototipo:</a:t>
            </a:r>
            <a:r>
              <a:rPr b="0" i="0" lang="en-GB" sz="1600" u="none" cap="none" strike="noStrike">
                <a:solidFill>
                  <a:schemeClr val="dk1"/>
                </a:solidFill>
                <a:latin typeface="Helvetica Neue Light"/>
                <a:ea typeface="Helvetica Neue Light"/>
                <a:cs typeface="Helvetica Neue Light"/>
                <a:sym typeface="Helvetica Neue Light"/>
              </a:rPr>
              <a:t> </a:t>
            </a:r>
            <a:br>
              <a:rPr b="0" i="0" lang="en-GB" sz="1600" u="none" cap="none" strike="noStrike">
                <a:solidFill>
                  <a:schemeClr val="dk1"/>
                </a:solidFill>
                <a:latin typeface="Helvetica Neue Light"/>
                <a:ea typeface="Helvetica Neue Light"/>
                <a:cs typeface="Helvetica Neue Light"/>
                <a:sym typeface="Helvetica Neue Light"/>
              </a:rPr>
            </a:br>
            <a:r>
              <a:rPr b="0" i="0" lang="en-GB" sz="1400" u="none" cap="none" strike="noStrike">
                <a:solidFill>
                  <a:schemeClr val="dk1"/>
                </a:solidFill>
                <a:latin typeface="Helvetica Neue Light"/>
                <a:ea typeface="Helvetica Neue Light"/>
                <a:cs typeface="Helvetica Neue Light"/>
                <a:sym typeface="Helvetica Neue Light"/>
              </a:rPr>
              <a:t>Una vez que tengas el prototipo de baja fidelidad (sketch), pruébalo con alguien, para conocer si es claro y funciona la forma de navegarlo.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n-GB" sz="1600" u="none" cap="none" strike="noStrike">
                <a:solidFill>
                  <a:schemeClr val="dk1"/>
                </a:solidFill>
                <a:latin typeface="Helvetica Neue"/>
                <a:ea typeface="Helvetica Neue"/>
                <a:cs typeface="Helvetica Neue"/>
                <a:sym typeface="Helvetica Neue"/>
              </a:rPr>
              <a:t>Elige la tipografía correcta: </a:t>
            </a:r>
            <a:br>
              <a:rPr b="0" i="0" lang="en-GB" sz="1600" u="none" cap="none" strike="noStrike">
                <a:solidFill>
                  <a:schemeClr val="dk1"/>
                </a:solidFill>
                <a:latin typeface="Helvetica Neue Light"/>
                <a:ea typeface="Helvetica Neue Light"/>
                <a:cs typeface="Helvetica Neue Light"/>
                <a:sym typeface="Helvetica Neue Light"/>
              </a:rPr>
            </a:br>
            <a:r>
              <a:rPr b="0" i="0" lang="en-GB" sz="1400" u="none" cap="none" strike="noStrike">
                <a:solidFill>
                  <a:schemeClr val="dk1"/>
                </a:solidFill>
                <a:latin typeface="Helvetica Neue Light"/>
                <a:ea typeface="Helvetica Neue Light"/>
                <a:cs typeface="Helvetica Neue Light"/>
                <a:sym typeface="Helvetica Neue Light"/>
              </a:rPr>
              <a:t>Te recomendamos trabajar con </a:t>
            </a:r>
            <a:r>
              <a:rPr b="0" i="0" lang="en-GB" sz="1400" u="sng" cap="none" strike="noStrike">
                <a:solidFill>
                  <a:schemeClr val="hlink"/>
                </a:solidFill>
                <a:latin typeface="Helvetica Neue Light"/>
                <a:ea typeface="Helvetica Neue Light"/>
                <a:cs typeface="Helvetica Neue Light"/>
                <a:sym typeface="Helvetica Neue Light"/>
                <a:hlinkClick r:id="rId3"/>
              </a:rPr>
              <a:t>Google Fonts</a:t>
            </a:r>
            <a:r>
              <a:rPr b="0" i="0" lang="en-GB" sz="1400" u="none" cap="none" strike="noStrike">
                <a:solidFill>
                  <a:schemeClr val="dk1"/>
                </a:solidFill>
                <a:latin typeface="Helvetica Neue Light"/>
                <a:ea typeface="Helvetica Neue Light"/>
                <a:cs typeface="Helvetica Neue Light"/>
                <a:sym typeface="Helvetica Neue Light"/>
              </a:rPr>
              <a:t>.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910" name="Google Shape;910;p114"/>
          <p:cNvPicPr preferRelativeResize="0"/>
          <p:nvPr/>
        </p:nvPicPr>
        <p:blipFill rotWithShape="1">
          <a:blip r:embed="rId4">
            <a:alphaModFix/>
          </a:blip>
          <a:srcRect b="0" l="0" r="0" t="0"/>
          <a:stretch/>
        </p:blipFill>
        <p:spPr>
          <a:xfrm>
            <a:off x="1046635" y="3805355"/>
            <a:ext cx="360481" cy="360486"/>
          </a:xfrm>
          <a:prstGeom prst="rect">
            <a:avLst/>
          </a:prstGeom>
          <a:noFill/>
          <a:ln>
            <a:noFill/>
          </a:ln>
        </p:spPr>
      </p:pic>
      <p:pic>
        <p:nvPicPr>
          <p:cNvPr id="911" name="Google Shape;911;p114"/>
          <p:cNvPicPr preferRelativeResize="0"/>
          <p:nvPr/>
        </p:nvPicPr>
        <p:blipFill rotWithShape="1">
          <a:blip r:embed="rId5">
            <a:alphaModFix/>
          </a:blip>
          <a:srcRect b="0" l="0" r="0" t="0"/>
          <a:stretch/>
        </p:blipFill>
        <p:spPr>
          <a:xfrm>
            <a:off x="974938" y="2590092"/>
            <a:ext cx="503875" cy="503895"/>
          </a:xfrm>
          <a:prstGeom prst="rect">
            <a:avLst/>
          </a:prstGeom>
          <a:noFill/>
          <a:ln>
            <a:noFill/>
          </a:ln>
        </p:spPr>
      </p:pic>
      <p:pic>
        <p:nvPicPr>
          <p:cNvPr id="912" name="Google Shape;912;p114"/>
          <p:cNvPicPr preferRelativeResize="0"/>
          <p:nvPr/>
        </p:nvPicPr>
        <p:blipFill rotWithShape="1">
          <a:blip r:embed="rId6">
            <a:alphaModFix/>
          </a:blip>
          <a:srcRect b="0" l="0" r="0" t="0"/>
          <a:stretch/>
        </p:blipFill>
        <p:spPr>
          <a:xfrm>
            <a:off x="974949" y="1446525"/>
            <a:ext cx="503863" cy="50387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5"/>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5"/>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920" name="Google Shape;920;p115"/>
          <p:cNvSpPr txBox="1"/>
          <p:nvPr/>
        </p:nvSpPr>
        <p:spPr>
          <a:xfrm>
            <a:off x="1799250" y="1402350"/>
            <a:ext cx="62664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n-GB" sz="1600" u="none" cap="none" strike="noStrike">
                <a:solidFill>
                  <a:schemeClr val="dk1"/>
                </a:solidFill>
                <a:latin typeface="Helvetica Neue"/>
                <a:ea typeface="Helvetica Neue"/>
                <a:cs typeface="Helvetica Neue"/>
                <a:sym typeface="Helvetica Neue"/>
              </a:rPr>
              <a:t>Arma  tu propia paleta cromática:</a:t>
            </a:r>
            <a:endParaRPr b="0" i="0" sz="16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Helvetica Neue"/>
                <a:ea typeface="Helvetica Neue"/>
                <a:cs typeface="Helvetica Neue"/>
                <a:sym typeface="Helvetica Neue"/>
              </a:rPr>
              <a:t>Existen muchas páginas que pueden ayudarte a armar una paleta optimizada. </a:t>
            </a:r>
            <a:br>
              <a:rPr b="0" i="0" lang="en-GB" sz="14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Te recomendamos visitar </a:t>
            </a:r>
            <a:r>
              <a:rPr b="0" i="0" lang="en-GB" sz="1400" u="sng" cap="none" strike="noStrike">
                <a:solidFill>
                  <a:schemeClr val="hlink"/>
                </a:solidFill>
                <a:latin typeface="Helvetica Neue"/>
                <a:ea typeface="Helvetica Neue"/>
                <a:cs typeface="Helvetica Neue"/>
                <a:sym typeface="Helvetica Neue"/>
                <a:hlinkClick r:id="rId3"/>
              </a:rPr>
              <a:t>colorlouvers</a:t>
            </a:r>
            <a:r>
              <a:rPr b="0" i="0" lang="en-GB" sz="1400" u="none" cap="none" strike="noStrike">
                <a:solidFill>
                  <a:schemeClr val="dk1"/>
                </a:solidFill>
                <a:latin typeface="Helvetica Neue"/>
                <a:ea typeface="Helvetica Neue"/>
                <a:cs typeface="Helvetica Neue"/>
                <a:sym typeface="Helvetica Neue"/>
              </a:rPr>
              <a:t> o </a:t>
            </a:r>
            <a:r>
              <a:rPr b="0" i="0" lang="en-GB" sz="1400" u="sng" cap="none" strike="noStrike">
                <a:solidFill>
                  <a:schemeClr val="hlink"/>
                </a:solidFill>
                <a:latin typeface="Helvetica Neue"/>
                <a:ea typeface="Helvetica Neue"/>
                <a:cs typeface="Helvetica Neue"/>
                <a:sym typeface="Helvetica Neue"/>
                <a:hlinkClick r:id="rId4"/>
              </a:rPr>
              <a:t>color adobe</a:t>
            </a:r>
            <a:r>
              <a:rPr b="0" i="0" lang="en-GB" sz="1400" u="none" cap="none" strike="noStrike">
                <a:solidFill>
                  <a:schemeClr val="dk1"/>
                </a:solidFill>
                <a:latin typeface="Helvetica Neue"/>
                <a:ea typeface="Helvetica Neue"/>
                <a:cs typeface="Helvetica Neue"/>
                <a:sym typeface="Helvetica Neue"/>
              </a:rPr>
              <a:t>.</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Helvetica Neue"/>
              <a:buChar char="●"/>
            </a:pPr>
            <a:r>
              <a:rPr b="1" i="0" lang="en-GB" sz="1600" u="none" cap="none" strike="noStrike">
                <a:solidFill>
                  <a:schemeClr val="dk1"/>
                </a:solidFill>
                <a:latin typeface="Helvetica Neue"/>
                <a:ea typeface="Helvetica Neue"/>
                <a:cs typeface="Helvetica Neue"/>
                <a:sym typeface="Helvetica Neue"/>
              </a:rPr>
              <a:t>Releva sitios webs:</a:t>
            </a:r>
            <a:br>
              <a:rPr b="0" i="0" lang="en-GB" sz="14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En la primera etapa, es fundamental entrenar el ojo y mirar los sitios webs que ya conoces, así como descubrir nuevos con ojos de diseñador/a. Te recomendamos visitar </a:t>
            </a:r>
            <a:r>
              <a:rPr b="0" i="0" lang="en-GB" sz="1400" u="sng" cap="none" strike="noStrike">
                <a:solidFill>
                  <a:schemeClr val="hlink"/>
                </a:solidFill>
                <a:latin typeface="Helvetica Neue"/>
                <a:ea typeface="Helvetica Neue"/>
                <a:cs typeface="Helvetica Neue"/>
                <a:sym typeface="Helvetica Neue"/>
                <a:hlinkClick r:id="rId5"/>
              </a:rPr>
              <a:t>awwwards</a:t>
            </a:r>
            <a:r>
              <a:rPr b="0" i="0" lang="en-GB" sz="1400" u="none" cap="none" strike="noStrike">
                <a:solidFill>
                  <a:schemeClr val="dk1"/>
                </a:solidFill>
                <a:latin typeface="Helvetica Neue"/>
                <a:ea typeface="Helvetica Neue"/>
                <a:cs typeface="Helvetica Neue"/>
                <a:sym typeface="Helvetica Neue"/>
              </a:rPr>
              <a:t>, que reúne y premia los mejores sitios de la red.</a:t>
            </a:r>
            <a:endParaRPr b="0" i="0" sz="14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921" name="Google Shape;921;p115"/>
          <p:cNvPicPr preferRelativeResize="0"/>
          <p:nvPr/>
        </p:nvPicPr>
        <p:blipFill rotWithShape="1">
          <a:blip r:embed="rId6">
            <a:alphaModFix/>
          </a:blip>
          <a:srcRect b="0" l="0" r="0" t="0"/>
          <a:stretch/>
        </p:blipFill>
        <p:spPr>
          <a:xfrm>
            <a:off x="974938" y="3191529"/>
            <a:ext cx="503875" cy="503895"/>
          </a:xfrm>
          <a:prstGeom prst="rect">
            <a:avLst/>
          </a:prstGeom>
          <a:noFill/>
          <a:ln>
            <a:noFill/>
          </a:ln>
        </p:spPr>
      </p:pic>
      <p:pic>
        <p:nvPicPr>
          <p:cNvPr id="922" name="Google Shape;922;p115"/>
          <p:cNvPicPr preferRelativeResize="0"/>
          <p:nvPr/>
        </p:nvPicPr>
        <p:blipFill rotWithShape="1">
          <a:blip r:embed="rId7">
            <a:alphaModFix/>
          </a:blip>
          <a:srcRect b="0" l="0" r="0" t="0"/>
          <a:stretch/>
        </p:blipFill>
        <p:spPr>
          <a:xfrm>
            <a:off x="974949" y="2086863"/>
            <a:ext cx="503863" cy="503871"/>
          </a:xfrm>
          <a:prstGeom prst="rect">
            <a:avLst/>
          </a:prstGeom>
          <a:noFill/>
          <a:ln>
            <a:noFill/>
          </a:ln>
        </p:spPr>
      </p:pic>
      <p:sp>
        <p:nvSpPr>
          <p:cNvPr id="923" name="Google Shape;923;p115"/>
          <p:cNvSpPr txBox="1"/>
          <p:nvPr/>
        </p:nvSpPr>
        <p:spPr>
          <a:xfrm>
            <a:off x="549375" y="4506525"/>
            <a:ext cx="6680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highlight>
                  <a:srgbClr val="E0FF00"/>
                </a:highlight>
                <a:latin typeface="Helvetica Neue"/>
                <a:ea typeface="Helvetica Neue"/>
                <a:cs typeface="Helvetica Neue"/>
                <a:sym typeface="Helvetica Neue"/>
              </a:rPr>
              <a:t>Nota:</a:t>
            </a:r>
            <a:r>
              <a:rPr b="0" i="0" lang="en-GB" sz="1200" u="none" cap="none" strike="noStrike">
                <a:solidFill>
                  <a:srgbClr val="000000"/>
                </a:solidFill>
                <a:highlight>
                  <a:srgbClr val="E0FF00"/>
                </a:highlight>
                <a:latin typeface="Helvetica Neue Light"/>
                <a:ea typeface="Helvetica Neue Light"/>
                <a:cs typeface="Helvetica Neue Light"/>
                <a:sym typeface="Helvetica Neue Light"/>
              </a:rPr>
              <a:t> puedes ver un ejemplo de estructura de un sitio web en la </a:t>
            </a:r>
            <a:r>
              <a:rPr b="0" i="0" lang="en-GB" sz="1200" u="sng" cap="none" strike="noStrike">
                <a:solidFill>
                  <a:schemeClr val="hlink"/>
                </a:solidFill>
                <a:highlight>
                  <a:srgbClr val="E0FF00"/>
                </a:highlight>
                <a:latin typeface="Helvetica Neue Light"/>
                <a:ea typeface="Helvetica Neue Light"/>
                <a:cs typeface="Helvetica Neue Light"/>
                <a:sym typeface="Helvetica Neue Light"/>
                <a:hlinkClick r:id="rId8"/>
              </a:rPr>
              <a:t>carpeta de la clase</a:t>
            </a:r>
            <a:r>
              <a:rPr b="0" i="0" lang="en-GB" sz="1200" u="none" cap="none" strike="noStrike">
                <a:solidFill>
                  <a:srgbClr val="000000"/>
                </a:solidFill>
                <a:highlight>
                  <a:srgbClr val="E0FF00"/>
                </a:highlight>
                <a:latin typeface="Helvetica Neue Light"/>
                <a:ea typeface="Helvetica Neue Light"/>
                <a:cs typeface="Helvetica Neue Light"/>
                <a:sym typeface="Helvetica Neue Light"/>
              </a:rPr>
              <a:t>.</a:t>
            </a:r>
            <a:endParaRPr b="0" i="0" sz="12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11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2" name="Shape 932"/>
        <p:cNvGrpSpPr/>
        <p:nvPr/>
      </p:nvGrpSpPr>
      <p:grpSpPr>
        <a:xfrm>
          <a:off x="0" y="0"/>
          <a:ext cx="0" cy="0"/>
          <a:chOff x="0" y="0"/>
          <a:chExt cx="0" cy="0"/>
        </a:xfrm>
      </p:grpSpPr>
      <p:sp>
        <p:nvSpPr>
          <p:cNvPr id="933" name="Google Shape;933;p11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18"/>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939" name="Google Shape;939;p118"/>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 un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"lenguaje" de marcado de etiquetas, que permite crear documentos para web</a:t>
            </a:r>
            <a:r>
              <a:rPr b="0" i="0" lang="en-GB"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Durante el curso estaremos viendo HTML, incluyendo toda su estructura y etiquetas. Los siguientes términos serán de uso frecuente:</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Etiqueta.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Atributo.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Estructura.</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40" name="Google Shape;940;p118"/>
          <p:cNvPicPr preferRelativeResize="0"/>
          <p:nvPr/>
        </p:nvPicPr>
        <p:blipFill rotWithShape="1">
          <a:blip r:embed="rId4">
            <a:alphaModFix/>
          </a:blip>
          <a:srcRect b="17135" l="0" r="52289" t="0"/>
          <a:stretch/>
        </p:blipFill>
        <p:spPr>
          <a:xfrm>
            <a:off x="0" y="0"/>
            <a:ext cx="37109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38"/>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0</a:t>
            </a:r>
            <a:endParaRPr i="1" sz="2000">
              <a:latin typeface="Anton"/>
              <a:ea typeface="Anton"/>
              <a:cs typeface="Anton"/>
              <a:sym typeface="Anton"/>
            </a:endParaRPr>
          </a:p>
        </p:txBody>
      </p:sp>
      <p:pic>
        <p:nvPicPr>
          <p:cNvPr id="173" name="Google Shape;17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74" name="Google Shape;174;p38"/>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75" name="Google Shape;175;p38"/>
          <p:cNvSpPr/>
          <p:nvPr/>
        </p:nvSpPr>
        <p:spPr>
          <a:xfrm>
            <a:off x="618500" y="3785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Herramientas a utilizar en el curso</a:t>
            </a:r>
            <a:endParaRPr b="0" i="0" sz="1100" u="none" cap="none" strike="noStrike">
              <a:solidFill>
                <a:srgbClr val="FFFFFF"/>
              </a:solidFill>
              <a:latin typeface="Helvetica Neue"/>
              <a:ea typeface="Helvetica Neue"/>
              <a:cs typeface="Helvetica Neue"/>
              <a:sym typeface="Helvetica Neue"/>
            </a:endParaRPr>
          </a:p>
        </p:txBody>
      </p:sp>
      <p:sp>
        <p:nvSpPr>
          <p:cNvPr id="176" name="Google Shape;176;p38"/>
          <p:cNvSpPr/>
          <p:nvPr/>
        </p:nvSpPr>
        <p:spPr>
          <a:xfrm>
            <a:off x="4482904" y="206738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Herramientas básicas para el diseño y desarrollo web</a:t>
            </a:r>
            <a:endParaRPr b="0" i="0" sz="1100" u="none" cap="none" strike="noStrike">
              <a:solidFill>
                <a:srgbClr val="222222"/>
              </a:solidFill>
              <a:latin typeface="Helvetica Neue"/>
              <a:ea typeface="Helvetica Neue"/>
              <a:cs typeface="Helvetica Neue"/>
              <a:sym typeface="Helvetica Neue"/>
            </a:endParaRPr>
          </a:p>
        </p:txBody>
      </p:sp>
      <p:sp>
        <p:nvSpPr>
          <p:cNvPr id="177" name="Google Shape;177;p38"/>
          <p:cNvSpPr/>
          <p:nvPr/>
        </p:nvSpPr>
        <p:spPr>
          <a:xfrm>
            <a:off x="618500" y="20673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Conceptos básicos</a:t>
            </a:r>
            <a:endParaRPr b="0" i="0" sz="1100" u="none" cap="none" strike="noStrike">
              <a:solidFill>
                <a:srgbClr val="FFFFFF"/>
              </a:solidFill>
              <a:latin typeface="Helvetica Neue"/>
              <a:ea typeface="Helvetica Neue"/>
              <a:cs typeface="Helvetica Neue"/>
              <a:sym typeface="Helvetica Neue"/>
            </a:endParaRPr>
          </a:p>
        </p:txBody>
      </p:sp>
      <p:cxnSp>
        <p:nvCxnSpPr>
          <p:cNvPr id="178" name="Google Shape;178;p38"/>
          <p:cNvCxnSpPr>
            <a:stCxn id="175" idx="0"/>
            <a:endCxn id="177" idx="2"/>
          </p:cNvCxnSpPr>
          <p:nvPr/>
        </p:nvCxnSpPr>
        <p:spPr>
          <a:xfrm rot="10800000">
            <a:off x="1344950" y="2669675"/>
            <a:ext cx="0" cy="1116000"/>
          </a:xfrm>
          <a:prstGeom prst="straightConnector1">
            <a:avLst/>
          </a:prstGeom>
          <a:noFill/>
          <a:ln cap="flat" cmpd="sng" w="9525">
            <a:solidFill>
              <a:srgbClr val="CCCCCC"/>
            </a:solidFill>
            <a:prstDash val="solid"/>
            <a:round/>
            <a:headEnd len="med" w="med" type="oval"/>
            <a:tailEnd len="med" w="med" type="oval"/>
          </a:ln>
        </p:spPr>
      </p:cxnSp>
      <p:sp>
        <p:nvSpPr>
          <p:cNvPr id="179" name="Google Shape;179;p38"/>
          <p:cNvSpPr/>
          <p:nvPr/>
        </p:nvSpPr>
        <p:spPr>
          <a:xfrm>
            <a:off x="4482904" y="133365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Desarrollo web</a:t>
            </a:r>
            <a:endParaRPr b="0" i="0" sz="1100" u="none" cap="none" strike="noStrike">
              <a:solidFill>
                <a:srgbClr val="222222"/>
              </a:solidFill>
              <a:latin typeface="Helvetica Neue"/>
              <a:ea typeface="Helvetica Neue"/>
              <a:cs typeface="Helvetica Neue"/>
              <a:sym typeface="Helvetica Neue"/>
            </a:endParaRPr>
          </a:p>
        </p:txBody>
      </p:sp>
      <p:sp>
        <p:nvSpPr>
          <p:cNvPr id="180" name="Google Shape;180;p38"/>
          <p:cNvSpPr/>
          <p:nvPr/>
        </p:nvSpPr>
        <p:spPr>
          <a:xfrm>
            <a:off x="4482904" y="280111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Internet</a:t>
            </a:r>
            <a:endParaRPr b="0" i="0" sz="1100" u="none" cap="none" strike="noStrike">
              <a:solidFill>
                <a:srgbClr val="222222"/>
              </a:solidFill>
              <a:latin typeface="Helvetica Neue"/>
              <a:ea typeface="Helvetica Neue"/>
              <a:cs typeface="Helvetica Neue"/>
              <a:sym typeface="Helvetica Neue"/>
            </a:endParaRPr>
          </a:p>
        </p:txBody>
      </p:sp>
      <p:cxnSp>
        <p:nvCxnSpPr>
          <p:cNvPr id="181" name="Google Shape;181;p38"/>
          <p:cNvCxnSpPr>
            <a:stCxn id="177" idx="3"/>
            <a:endCxn id="179" idx="1"/>
          </p:cNvCxnSpPr>
          <p:nvPr/>
        </p:nvCxnSpPr>
        <p:spPr>
          <a:xfrm flipH="1" rot="10800000">
            <a:off x="2071400" y="1634778"/>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2" name="Google Shape;182;p38"/>
          <p:cNvCxnSpPr>
            <a:stCxn id="177" idx="3"/>
            <a:endCxn id="176" idx="1"/>
          </p:cNvCxnSpPr>
          <p:nvPr/>
        </p:nvCxnSpPr>
        <p:spPr>
          <a:xfrm>
            <a:off x="2071400" y="2368578"/>
            <a:ext cx="2411400" cy="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3" name="Google Shape;183;p38"/>
          <p:cNvCxnSpPr>
            <a:stCxn id="177" idx="3"/>
            <a:endCxn id="180" idx="1"/>
          </p:cNvCxnSpPr>
          <p:nvPr/>
        </p:nvCxnSpPr>
        <p:spPr>
          <a:xfrm>
            <a:off x="2071400" y="2368578"/>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4" name="Google Shape;184;p38"/>
          <p:cNvCxnSpPr>
            <a:stCxn id="175" idx="3"/>
          </p:cNvCxnSpPr>
          <p:nvPr/>
        </p:nvCxnSpPr>
        <p:spPr>
          <a:xfrm>
            <a:off x="2071400" y="4086875"/>
            <a:ext cx="958200" cy="0"/>
          </a:xfrm>
          <a:prstGeom prst="straightConnector1">
            <a:avLst/>
          </a:prstGeom>
          <a:noFill/>
          <a:ln cap="flat" cmpd="sng" w="9525">
            <a:solidFill>
              <a:srgbClr val="CCCCCC"/>
            </a:solidFill>
            <a:prstDash val="solid"/>
            <a:round/>
            <a:headEnd len="med" w="med" type="oval"/>
            <a:tailEnd len="med" w="med" type="oval"/>
          </a:ln>
        </p:spPr>
      </p:cxnSp>
      <p:sp>
        <p:nvSpPr>
          <p:cNvPr id="185" name="Google Shape;185;p38"/>
          <p:cNvSpPr/>
          <p:nvPr/>
        </p:nvSpPr>
        <p:spPr>
          <a:xfrm>
            <a:off x="3029604" y="3785686"/>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Instalación y práctica </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9"/>
          <p:cNvSpPr txBox="1"/>
          <p:nvPr/>
        </p:nvSpPr>
        <p:spPr>
          <a:xfrm>
            <a:off x="1665500" y="522850"/>
            <a:ext cx="5612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n-GB" sz="4500" u="none" cap="none" strike="noStrike">
                <a:solidFill>
                  <a:srgbClr val="000000"/>
                </a:solidFill>
                <a:latin typeface="Anton"/>
                <a:ea typeface="Anton"/>
                <a:cs typeface="Anton"/>
                <a:sym typeface="Anton"/>
              </a:rPr>
              <a:t>CONVENIO DE ARCHIVOS</a:t>
            </a:r>
            <a:endParaRPr b="0" i="1" sz="4500" u="none" cap="none" strike="noStrike">
              <a:solidFill>
                <a:srgbClr val="000000"/>
              </a:solidFill>
              <a:latin typeface="Anton"/>
              <a:ea typeface="Anton"/>
              <a:cs typeface="Anton"/>
              <a:sym typeface="Anton"/>
            </a:endParaRPr>
          </a:p>
        </p:txBody>
      </p:sp>
      <p:sp>
        <p:nvSpPr>
          <p:cNvPr id="946" name="Google Shape;946;p119"/>
          <p:cNvSpPr txBox="1"/>
          <p:nvPr/>
        </p:nvSpPr>
        <p:spPr>
          <a:xfrm>
            <a:off x="751700" y="2057950"/>
            <a:ext cx="7439700" cy="22464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No deben tener espacios, acentos, eñes, ni símbolos o si son varias palabras usar guiones “ - “ o “ _ “ ej: “mi-pagina-web”</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50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Tienen que estar escritos en minúsculas.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50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Deben tener la extensión “.html” (es la forma en que el servidor web sabe que se trata un documento web).</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ctr">
              <a:lnSpc>
                <a:spcPct val="150000"/>
              </a:lnSpc>
              <a:spcBef>
                <a:spcPts val="0"/>
              </a:spcBef>
              <a:spcAft>
                <a:spcPts val="0"/>
              </a:spcAft>
              <a:buClr>
                <a:srgbClr val="3CEFAB"/>
              </a:buClr>
              <a:buSzPts val="1800"/>
              <a:buFont typeface="Didact Gothic"/>
              <a:buChar char="●"/>
            </a:pPr>
            <a:r>
              <a:t/>
            </a:r>
            <a:endParaRPr b="0" i="0" sz="1800" u="none" cap="none" strike="noStrike">
              <a:solidFill>
                <a:srgbClr val="FFFFFF"/>
              </a:solidFill>
              <a:latin typeface="Didact Gothic"/>
              <a:ea typeface="Didact Gothic"/>
              <a:cs typeface="Didact Gothic"/>
              <a:sym typeface="Didact Gothic"/>
            </a:endParaRPr>
          </a:p>
          <a:p>
            <a:pPr indent="-342900" lvl="0" marL="457200" marR="0" rtl="0" algn="ctr">
              <a:lnSpc>
                <a:spcPct val="150000"/>
              </a:lnSpc>
              <a:spcBef>
                <a:spcPts val="0"/>
              </a:spcBef>
              <a:spcAft>
                <a:spcPts val="0"/>
              </a:spcAft>
              <a:buClr>
                <a:srgbClr val="3CEFAB"/>
              </a:buClr>
              <a:buSzPts val="1800"/>
              <a:buFont typeface="Didact Gothic"/>
              <a:buChar char="●"/>
            </a:pPr>
            <a:r>
              <a:t/>
            </a:r>
            <a:endParaRPr b="0" i="0" sz="1800" u="none" cap="none" strike="noStrike">
              <a:solidFill>
                <a:srgbClr val="FFFFFF"/>
              </a:solidFill>
              <a:latin typeface="Didact Gothic"/>
              <a:ea typeface="Didact Gothic"/>
              <a:cs typeface="Didact Gothic"/>
              <a:sym typeface="Didact Gothic"/>
            </a:endParaRPr>
          </a:p>
        </p:txBody>
      </p:sp>
      <p:pic>
        <p:nvPicPr>
          <p:cNvPr id="947" name="Google Shape;947;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8" name="Google Shape;948;p119"/>
          <p:cNvSpPr txBox="1"/>
          <p:nvPr>
            <p:ph idx="1" type="body"/>
          </p:nvPr>
        </p:nvSpPr>
        <p:spPr>
          <a:xfrm>
            <a:off x="790900" y="3726775"/>
            <a:ext cx="7682700" cy="88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100"/>
              </a:spcBef>
              <a:spcAft>
                <a:spcPts val="1100"/>
              </a:spcAft>
              <a:buClr>
                <a:schemeClr val="dk1"/>
              </a:buClr>
              <a:buSzPts val="1100"/>
              <a:buFont typeface="Arial"/>
              <a:buNone/>
            </a:pPr>
            <a:r>
              <a:rPr b="1" lang="en-GB" sz="1500">
                <a:solidFill>
                  <a:schemeClr val="dk1"/>
                </a:solidFill>
                <a:highlight>
                  <a:srgbClr val="E0FF00"/>
                </a:highlight>
                <a:latin typeface="Helvetica Neue"/>
                <a:ea typeface="Helvetica Neue"/>
                <a:cs typeface="Helvetica Neue"/>
                <a:sym typeface="Helvetica Neue"/>
              </a:rPr>
              <a:t>Atención:</a:t>
            </a:r>
            <a:r>
              <a:rPr lang="en-GB" sz="1500">
                <a:solidFill>
                  <a:schemeClr val="dk1"/>
                </a:solidFill>
                <a:highlight>
                  <a:srgbClr val="E0FF00"/>
                </a:highlight>
                <a:latin typeface="Helvetica Neue"/>
                <a:ea typeface="Helvetica Neue"/>
                <a:cs typeface="Helvetica Neue"/>
                <a:sym typeface="Helvetica Neue"/>
              </a:rPr>
              <a:t> </a:t>
            </a:r>
            <a:r>
              <a:rPr lang="en-GB" sz="1500">
                <a:solidFill>
                  <a:schemeClr val="dk1"/>
                </a:solidFill>
                <a:highlight>
                  <a:srgbClr val="E0FF00"/>
                </a:highlight>
                <a:latin typeface="Helvetica Neue Light"/>
                <a:ea typeface="Helvetica Neue Light"/>
                <a:cs typeface="Helvetica Neue Light"/>
                <a:sym typeface="Helvetica Neue Light"/>
              </a:rPr>
              <a:t>al guardar archivos en Windows, verificar que no se guarden con la doble extensión de archivos (</a:t>
            </a:r>
            <a:r>
              <a:rPr b="1" lang="en-GB" sz="1500">
                <a:solidFill>
                  <a:schemeClr val="dk1"/>
                </a:solidFill>
                <a:highlight>
                  <a:srgbClr val="E0FF00"/>
                </a:highlight>
                <a:latin typeface="Helvetica Neue"/>
                <a:ea typeface="Helvetica Neue"/>
                <a:cs typeface="Helvetica Neue"/>
                <a:sym typeface="Helvetica Neue"/>
              </a:rPr>
              <a:t>archivo.html.txt</a:t>
            </a:r>
            <a:r>
              <a:rPr lang="en-GB" sz="1500">
                <a:solidFill>
                  <a:schemeClr val="dk1"/>
                </a:solidFill>
                <a:highlight>
                  <a:srgbClr val="E0FF00"/>
                </a:highlight>
                <a:latin typeface="Helvetica Neue Light"/>
                <a:ea typeface="Helvetica Neue Light"/>
                <a:cs typeface="Helvetica Neue Light"/>
                <a:sym typeface="Helvetica Neue Light"/>
              </a:rPr>
              <a:t>).</a:t>
            </a:r>
            <a:endParaRPr sz="1500">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20"/>
          <p:cNvPicPr preferRelativeResize="0"/>
          <p:nvPr/>
        </p:nvPicPr>
        <p:blipFill rotWithShape="1">
          <a:blip r:embed="rId3">
            <a:alphaModFix/>
          </a:blip>
          <a:srcRect b="47349" l="0" r="0" t="0"/>
          <a:stretch/>
        </p:blipFill>
        <p:spPr>
          <a:xfrm>
            <a:off x="2180175" y="997175"/>
            <a:ext cx="5026176" cy="2019601"/>
          </a:xfrm>
          <a:prstGeom prst="rect">
            <a:avLst/>
          </a:prstGeom>
          <a:noFill/>
          <a:ln>
            <a:noFill/>
          </a:ln>
        </p:spPr>
      </p:pic>
      <p:sp>
        <p:nvSpPr>
          <p:cNvPr id="954" name="Google Shape;954;p120"/>
          <p:cNvSpPr txBox="1"/>
          <p:nvPr>
            <p:ph type="title"/>
          </p:nvPr>
        </p:nvSpPr>
        <p:spPr>
          <a:xfrm>
            <a:off x="1267650" y="330550"/>
            <a:ext cx="66087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DOCUMENTO PREDETERMINADO</a:t>
            </a:r>
            <a:endParaRPr i="1" sz="3000"/>
          </a:p>
        </p:txBody>
      </p:sp>
      <p:sp>
        <p:nvSpPr>
          <p:cNvPr id="955" name="Google Shape;955;p120"/>
          <p:cNvSpPr txBox="1"/>
          <p:nvPr>
            <p:ph idx="1" type="body"/>
          </p:nvPr>
        </p:nvSpPr>
        <p:spPr>
          <a:xfrm>
            <a:off x="629925" y="3110725"/>
            <a:ext cx="8126700" cy="2120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Es el archivo que se carga cuando todavía no has hecho en ningún link (por ejemplo, al pedir </a:t>
            </a:r>
            <a:r>
              <a:rPr lang="en-GB"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www.coderhouse.com</a:t>
            </a:r>
            <a:r>
              <a:rPr lang="en-GB">
                <a:solidFill>
                  <a:schemeClr val="dk1"/>
                </a:solidFill>
                <a:latin typeface="Helvetica Neue Light"/>
                <a:ea typeface="Helvetica Neue Light"/>
                <a:cs typeface="Helvetica Neue Light"/>
                <a:sym typeface="Helvetica Neue Light"/>
              </a:rPr>
              <a:t> no dice qué archivo quieres). </a:t>
            </a:r>
            <a:r>
              <a:rPr lang="en-GB">
                <a:solidFill>
                  <a:schemeClr val="dk1"/>
                </a:solidFill>
                <a:highlight>
                  <a:srgbClr val="E0FF00"/>
                </a:highlight>
                <a:latin typeface="Helvetica Neue Light"/>
                <a:ea typeface="Helvetica Neue Light"/>
                <a:cs typeface="Helvetica Neue Light"/>
                <a:sym typeface="Helvetica Neue Light"/>
              </a:rPr>
              <a:t>Debe llamarse </a:t>
            </a:r>
            <a:r>
              <a:rPr b="1" lang="en-GB">
                <a:solidFill>
                  <a:schemeClr val="dk1"/>
                </a:solidFill>
                <a:highlight>
                  <a:srgbClr val="E0FF00"/>
                </a:highlight>
                <a:latin typeface="Helvetica Neue"/>
                <a:ea typeface="Helvetica Neue"/>
                <a:cs typeface="Helvetica Neue"/>
                <a:sym typeface="Helvetica Neue"/>
              </a:rPr>
              <a:t>index.html</a:t>
            </a:r>
            <a:r>
              <a:rPr lang="en-GB">
                <a:solidFill>
                  <a:schemeClr val="dk1"/>
                </a:solidFill>
                <a:highlight>
                  <a:srgbClr val="E0FF00"/>
                </a:highlight>
                <a:latin typeface="Helvetica Neue Light"/>
                <a:ea typeface="Helvetica Neue Light"/>
                <a:cs typeface="Helvetica Neue Light"/>
                <a:sym typeface="Helvetica Neue Light"/>
              </a:rPr>
              <a:t>, ya que es el nombre estandarizado. </a:t>
            </a:r>
            <a:endParaRPr>
              <a:solidFill>
                <a:schemeClr val="dk1"/>
              </a:solidFill>
              <a:highlight>
                <a:srgbClr val="E0FF00"/>
              </a:highlight>
              <a:latin typeface="Helvetica Neue Light"/>
              <a:ea typeface="Helvetica Neue Light"/>
              <a:cs typeface="Helvetica Neue Light"/>
              <a:sym typeface="Helvetica Neue Light"/>
            </a:endParaRPr>
          </a:p>
        </p:txBody>
      </p:sp>
      <p:pic>
        <p:nvPicPr>
          <p:cNvPr id="956" name="Google Shape;956;p120"/>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957" name="Google Shape;957;p120"/>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1"/>
          <p:cNvSpPr txBox="1"/>
          <p:nvPr>
            <p:ph type="title"/>
          </p:nvPr>
        </p:nvSpPr>
        <p:spPr>
          <a:xfrm>
            <a:off x="1966350" y="380875"/>
            <a:ext cx="5211300" cy="69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ETIQUETAS HTML</a:t>
            </a:r>
            <a:endParaRPr i="1" sz="4500">
              <a:solidFill>
                <a:srgbClr val="000000"/>
              </a:solidFill>
              <a:latin typeface="Anton"/>
              <a:ea typeface="Anton"/>
              <a:cs typeface="Anton"/>
              <a:sym typeface="Anton"/>
            </a:endParaRPr>
          </a:p>
        </p:txBody>
      </p:sp>
      <p:sp>
        <p:nvSpPr>
          <p:cNvPr id="963" name="Google Shape;963;p121"/>
          <p:cNvSpPr txBox="1"/>
          <p:nvPr>
            <p:ph idx="1" type="body"/>
          </p:nvPr>
        </p:nvSpPr>
        <p:spPr>
          <a:xfrm>
            <a:off x="730650" y="1321275"/>
            <a:ext cx="7682700" cy="164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Las etiquetas HTML están delimitadas por un inicio y un final de cada elemento. Lo que se encuentra dentro de la etiqueta (el contenido) es lo que estás formateando.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Toda etiqueta es un juego de pares: una etiqueta abre, otra cierra.</a:t>
            </a:r>
            <a:r>
              <a:rPr lang="en-GB"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p:txBody>
      </p:sp>
      <p:pic>
        <p:nvPicPr>
          <p:cNvPr id="964" name="Google Shape;964;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965" name="Google Shape;965;p121"/>
          <p:cNvGraphicFramePr/>
          <p:nvPr/>
        </p:nvGraphicFramePr>
        <p:xfrm>
          <a:off x="1447050" y="3008075"/>
          <a:ext cx="3000000" cy="3000000"/>
        </p:xfrm>
        <a:graphic>
          <a:graphicData uri="http://schemas.openxmlformats.org/drawingml/2006/table">
            <a:tbl>
              <a:tblPr>
                <a:noFill/>
                <a:tableStyleId>{D50D40CC-03BF-4D8B-BB65-32B81D18B89D}</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etiqueta</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etiqueta</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2"/>
          <p:cNvSpPr txBox="1"/>
          <p:nvPr>
            <p:ph type="title"/>
          </p:nvPr>
        </p:nvSpPr>
        <p:spPr>
          <a:xfrm>
            <a:off x="988200" y="322975"/>
            <a:ext cx="7167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ATRIBUTOS DE LAS ETIQUETAS</a:t>
            </a:r>
            <a:endParaRPr i="1" sz="4500">
              <a:solidFill>
                <a:srgbClr val="000000"/>
              </a:solidFill>
              <a:latin typeface="Anton"/>
              <a:ea typeface="Anton"/>
              <a:cs typeface="Anton"/>
              <a:sym typeface="Anton"/>
            </a:endParaRPr>
          </a:p>
        </p:txBody>
      </p:sp>
      <p:pic>
        <p:nvPicPr>
          <p:cNvPr id="971" name="Google Shape;971;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972" name="Google Shape;972;p122"/>
          <p:cNvGraphicFramePr/>
          <p:nvPr/>
        </p:nvGraphicFramePr>
        <p:xfrm>
          <a:off x="2875100" y="3446325"/>
          <a:ext cx="3000000" cy="3000000"/>
        </p:xfrm>
        <a:graphic>
          <a:graphicData uri="http://schemas.openxmlformats.org/drawingml/2006/table">
            <a:tbl>
              <a:tblPr>
                <a:noFill/>
                <a:tableStyleId>{D50D40CC-03BF-4D8B-BB65-32B81D18B89D}</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D9D9D9"/>
                          </a:solidFill>
                          <a:latin typeface="Didact Gothic"/>
                          <a:ea typeface="Didact Gothic"/>
                          <a:cs typeface="Didact Gothic"/>
                          <a:sym typeface="Didact Gothic"/>
                        </a:rPr>
                        <a:t>&lt;</a:t>
                      </a:r>
                      <a:r>
                        <a:rPr lang="en-GB" sz="2000" u="none" cap="none" strike="noStrike">
                          <a:solidFill>
                            <a:srgbClr val="E06666"/>
                          </a:solidFill>
                          <a:latin typeface="Didact Gothic"/>
                          <a:ea typeface="Didact Gothic"/>
                          <a:cs typeface="Didact Gothic"/>
                          <a:sym typeface="Didact Gothic"/>
                        </a:rPr>
                        <a:t>etiqueta </a:t>
                      </a:r>
                      <a:r>
                        <a:rPr lang="en-GB" sz="2000" u="none" cap="none" strike="noStrike">
                          <a:solidFill>
                            <a:srgbClr val="FF9900"/>
                          </a:solidFill>
                          <a:latin typeface="Didact Gothic"/>
                          <a:ea typeface="Didact Gothic"/>
                          <a:cs typeface="Didact Gothic"/>
                          <a:sym typeface="Didact Gothic"/>
                        </a:rPr>
                        <a:t>atributo</a:t>
                      </a:r>
                      <a:r>
                        <a:rPr lang="en-GB" sz="2000" u="none" cap="none" strike="noStrike">
                          <a:solidFill>
                            <a:srgbClr val="E06666"/>
                          </a:solidFill>
                          <a:latin typeface="Didact Gothic"/>
                          <a:ea typeface="Didact Gothic"/>
                          <a:cs typeface="Didact Gothic"/>
                          <a:sym typeface="Didact Gothic"/>
                        </a:rPr>
                        <a:t>=</a:t>
                      </a:r>
                      <a:r>
                        <a:rPr lang="en-GB" sz="2000" u="none" cap="none" strike="noStrike">
                          <a:solidFill>
                            <a:srgbClr val="93C47D"/>
                          </a:solidFill>
                          <a:latin typeface="Didact Gothic"/>
                          <a:ea typeface="Didact Gothic"/>
                          <a:cs typeface="Didact Gothic"/>
                          <a:sym typeface="Didact Gothic"/>
                        </a:rPr>
                        <a:t>”valor”</a:t>
                      </a:r>
                      <a:r>
                        <a:rPr lang="en-GB" sz="2000" u="none" cap="none" strike="noStrike">
                          <a:solidFill>
                            <a:srgbClr val="D9D9D9"/>
                          </a:solidFill>
                          <a:latin typeface="Didact Gothic"/>
                          <a:ea typeface="Didact Gothic"/>
                          <a:cs typeface="Didact Gothic"/>
                          <a:sym typeface="Didact Gothic"/>
                        </a:rPr>
                        <a:t>&gt;</a:t>
                      </a:r>
                      <a:br>
                        <a:rPr lang="en-GB" sz="2000" u="none" cap="none" strike="noStrike">
                          <a:solidFill>
                            <a:srgbClr val="D9D9D9"/>
                          </a:solidFill>
                          <a:latin typeface="Didact Gothic"/>
                          <a:ea typeface="Didact Gothic"/>
                          <a:cs typeface="Didact Gothic"/>
                          <a:sym typeface="Didact Gothic"/>
                        </a:rPr>
                      </a:br>
                      <a:r>
                        <a:rPr lang="en-GB"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D9D9D9"/>
                          </a:solidFill>
                          <a:latin typeface="Didact Gothic"/>
                          <a:ea typeface="Didact Gothic"/>
                          <a:cs typeface="Didact Gothic"/>
                          <a:sym typeface="Didact Gothic"/>
                        </a:rPr>
                        <a:t>&lt;/</a:t>
                      </a:r>
                      <a:r>
                        <a:rPr lang="en-GB" sz="2000" u="none" cap="none" strike="noStrike">
                          <a:solidFill>
                            <a:srgbClr val="E06666"/>
                          </a:solidFill>
                          <a:latin typeface="Didact Gothic"/>
                          <a:ea typeface="Didact Gothic"/>
                          <a:cs typeface="Didact Gothic"/>
                          <a:sym typeface="Didact Gothic"/>
                        </a:rPr>
                        <a:t>etiqueta</a:t>
                      </a:r>
                      <a:r>
                        <a:rPr lang="en-GB"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973" name="Google Shape;973;p122"/>
          <p:cNvSpPr txBox="1"/>
          <p:nvPr/>
        </p:nvSpPr>
        <p:spPr>
          <a:xfrm>
            <a:off x="91050" y="895675"/>
            <a:ext cx="8961900" cy="2852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Todas las etiquetas aceptan atributos, esto es, </a:t>
            </a:r>
            <a:r>
              <a:rPr b="0" i="0" lang="en-GB" sz="1900" u="none" cap="none" strike="noStrike">
                <a:solidFill>
                  <a:srgbClr val="000000"/>
                </a:solidFill>
                <a:highlight>
                  <a:srgbClr val="E0FF00"/>
                </a:highlight>
                <a:latin typeface="Helvetica Neue Light"/>
                <a:ea typeface="Helvetica Neue Light"/>
                <a:cs typeface="Helvetica Neue Light"/>
                <a:sym typeface="Helvetica Neue Light"/>
              </a:rPr>
              <a:t>cualquier característica que pueda ser diferente entre una etiqueta y la otra.</a:t>
            </a:r>
            <a:r>
              <a:rPr b="0" i="0" lang="en-GB" sz="1900" u="none" cap="none" strike="noStrike">
                <a:solidFill>
                  <a:srgbClr val="000000"/>
                </a:solidFill>
                <a:latin typeface="Helvetica Neue Light"/>
                <a:ea typeface="Helvetica Neue Light"/>
                <a:cs typeface="Helvetica Neue Light"/>
                <a:sym typeface="Helvetica Neue Light"/>
              </a:rPr>
              <a:t>  El valor que tendrá va entre comillas.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Cada una puede tener más de un atributo, separados entre sí por espacios. Los mismos sólo van en la de apertura.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3"/>
          <p:cNvSpPr txBox="1"/>
          <p:nvPr>
            <p:ph type="title"/>
          </p:nvPr>
        </p:nvSpPr>
        <p:spPr>
          <a:xfrm>
            <a:off x="1529850" y="294050"/>
            <a:ext cx="6084300" cy="630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ANIDAR</a:t>
            </a:r>
            <a:r>
              <a:rPr i="1" lang="en-GB" sz="3000">
                <a:latin typeface="Anton"/>
                <a:ea typeface="Anton"/>
                <a:cs typeface="Anton"/>
                <a:sym typeface="Anton"/>
              </a:rPr>
              <a:t> </a:t>
            </a:r>
            <a:r>
              <a:rPr i="1" lang="en-GB" sz="4500">
                <a:solidFill>
                  <a:srgbClr val="000000"/>
                </a:solidFill>
                <a:latin typeface="Anton"/>
                <a:ea typeface="Anton"/>
                <a:cs typeface="Anton"/>
                <a:sym typeface="Anton"/>
              </a:rPr>
              <a:t>ETIQUETAS</a:t>
            </a:r>
            <a:endParaRPr i="1" sz="3000"/>
          </a:p>
        </p:txBody>
      </p:sp>
      <p:sp>
        <p:nvSpPr>
          <p:cNvPr id="979" name="Google Shape;979;p123"/>
          <p:cNvSpPr txBox="1"/>
          <p:nvPr>
            <p:ph idx="1" type="body"/>
          </p:nvPr>
        </p:nvSpPr>
        <p:spPr>
          <a:xfrm>
            <a:off x="355200" y="1245600"/>
            <a:ext cx="8433600" cy="1447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Es posible meter una etiqueta dentro de la otra, de hecho, esto es más común de lo que parece. Lo más importante es tener presente que </a:t>
            </a:r>
            <a:r>
              <a:rPr lang="en-GB">
                <a:solidFill>
                  <a:schemeClr val="dk1"/>
                </a:solidFill>
                <a:highlight>
                  <a:srgbClr val="E0FF00"/>
                </a:highlight>
                <a:latin typeface="Helvetica Neue Light"/>
                <a:ea typeface="Helvetica Neue Light"/>
                <a:cs typeface="Helvetica Neue Light"/>
                <a:sym typeface="Helvetica Neue Light"/>
              </a:rPr>
              <a:t>siempre se cierran en orden inverso a la apertura.</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Clr>
                <a:schemeClr val="dk1"/>
              </a:buClr>
              <a:buSzPts val="1100"/>
              <a:buFont typeface="Arial"/>
              <a:buNone/>
            </a:pPr>
            <a:r>
              <a:t/>
            </a:r>
            <a:endParaRPr>
              <a:solidFill>
                <a:schemeClr val="dk1"/>
              </a:solidFill>
              <a:latin typeface="Didact Gothic"/>
              <a:ea typeface="Didact Gothic"/>
              <a:cs typeface="Didact Gothic"/>
              <a:sym typeface="Didact Gothic"/>
            </a:endParaRPr>
          </a:p>
        </p:txBody>
      </p:sp>
      <p:pic>
        <p:nvPicPr>
          <p:cNvPr id="980" name="Google Shape;980;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81" name="Google Shape;981;p123"/>
          <p:cNvPicPr preferRelativeResize="0"/>
          <p:nvPr/>
        </p:nvPicPr>
        <p:blipFill rotWithShape="1">
          <a:blip r:embed="rId4">
            <a:alphaModFix/>
          </a:blip>
          <a:srcRect b="0" l="0" r="0" t="0"/>
          <a:stretch/>
        </p:blipFill>
        <p:spPr>
          <a:xfrm>
            <a:off x="1374275" y="2556850"/>
            <a:ext cx="6250151" cy="1920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4"/>
          <p:cNvSpPr txBox="1"/>
          <p:nvPr>
            <p:ph type="title"/>
          </p:nvPr>
        </p:nvSpPr>
        <p:spPr>
          <a:xfrm>
            <a:off x="1640700" y="409825"/>
            <a:ext cx="5862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800">
                <a:solidFill>
                  <a:srgbClr val="000000"/>
                </a:solidFill>
                <a:latin typeface="Anton"/>
                <a:ea typeface="Anton"/>
                <a:cs typeface="Anton"/>
                <a:sym typeface="Anton"/>
              </a:rPr>
              <a:t>SINTAXIS DEL CÓDIGO</a:t>
            </a:r>
            <a:endParaRPr i="1" sz="2300"/>
          </a:p>
        </p:txBody>
      </p:sp>
      <p:sp>
        <p:nvSpPr>
          <p:cNvPr id="987" name="Google Shape;987;p124"/>
          <p:cNvSpPr txBox="1"/>
          <p:nvPr>
            <p:ph idx="1" type="body"/>
          </p:nvPr>
        </p:nvSpPr>
        <p:spPr>
          <a:xfrm>
            <a:off x="605400" y="1741450"/>
            <a:ext cx="7530000" cy="166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Orden dentro del código:</a:t>
            </a:r>
            <a:endParaRPr sz="2400">
              <a:solidFill>
                <a:schemeClr val="dk1"/>
              </a:solidFill>
              <a:latin typeface="Helvetica Neue Light"/>
              <a:ea typeface="Helvetica Neue Light"/>
              <a:cs typeface="Helvetica Neue Light"/>
              <a:sym typeface="Helvetica Neue Light"/>
            </a:endParaRPr>
          </a:p>
          <a:p>
            <a:pPr indent="-381000" lvl="0" marL="457200" rtl="0" algn="l">
              <a:lnSpc>
                <a:spcPct val="115000"/>
              </a:lnSpc>
              <a:spcBef>
                <a:spcPts val="1100"/>
              </a:spcBef>
              <a:spcAft>
                <a:spcPts val="0"/>
              </a:spcAft>
              <a:buClr>
                <a:srgbClr val="3CEFAB"/>
              </a:buClr>
              <a:buSzPts val="2400"/>
              <a:buFont typeface="Helvetica Neue Light"/>
              <a:buChar char="●"/>
            </a:pPr>
            <a:r>
              <a:rPr lang="en-GB" sz="2400">
                <a:solidFill>
                  <a:schemeClr val="dk1"/>
                </a:solidFill>
                <a:latin typeface="Helvetica Neue Light"/>
                <a:ea typeface="Helvetica Neue Light"/>
                <a:cs typeface="Helvetica Neue Light"/>
                <a:sym typeface="Helvetica Neue Light"/>
              </a:rPr>
              <a:t>Manejo de tabulaciones.</a:t>
            </a:r>
            <a:endParaRPr sz="2400">
              <a:solidFill>
                <a:schemeClr val="dk1"/>
              </a:solidFill>
              <a:latin typeface="Helvetica Neue Light"/>
              <a:ea typeface="Helvetica Neue Light"/>
              <a:cs typeface="Helvetica Neue Light"/>
              <a:sym typeface="Helvetica Neue Light"/>
            </a:endParaRPr>
          </a:p>
          <a:p>
            <a:pPr indent="-381000" lvl="0" marL="457200" rtl="0" algn="l">
              <a:lnSpc>
                <a:spcPct val="115000"/>
              </a:lnSpc>
              <a:spcBef>
                <a:spcPts val="0"/>
              </a:spcBef>
              <a:spcAft>
                <a:spcPts val="0"/>
              </a:spcAft>
              <a:buClr>
                <a:srgbClr val="3CEFAB"/>
              </a:buClr>
              <a:buSzPts val="2400"/>
              <a:buFont typeface="Helvetica Neue Light"/>
              <a:buChar char="●"/>
            </a:pPr>
            <a:r>
              <a:rPr lang="en-GB" sz="2400">
                <a:solidFill>
                  <a:schemeClr val="dk1"/>
                </a:solidFill>
                <a:latin typeface="Helvetica Neue Light"/>
                <a:ea typeface="Helvetica Neue Light"/>
                <a:cs typeface="Helvetica Neue Light"/>
                <a:sym typeface="Helvetica Neue Light"/>
              </a:rPr>
              <a:t>Bloques de código.</a:t>
            </a:r>
            <a:endParaRPr sz="2400">
              <a:solidFill>
                <a:schemeClr val="dk1"/>
              </a:solidFill>
              <a:latin typeface="Helvetica Neue Light"/>
              <a:ea typeface="Helvetica Neue Light"/>
              <a:cs typeface="Helvetica Neue Light"/>
              <a:sym typeface="Helvetica Neue Light"/>
            </a:endParaRPr>
          </a:p>
        </p:txBody>
      </p:sp>
      <p:pic>
        <p:nvPicPr>
          <p:cNvPr id="988" name="Google Shape;988;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4" name="Google Shape;994;p125"/>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3800">
                <a:solidFill>
                  <a:srgbClr val="000000"/>
                </a:solidFill>
                <a:latin typeface="Anton"/>
                <a:ea typeface="Anton"/>
                <a:cs typeface="Anton"/>
                <a:sym typeface="Anton"/>
              </a:rPr>
              <a:t>ETIQUETAS CERRADAS Y ABIERTAS</a:t>
            </a:r>
            <a:endParaRPr i="1" sz="3800">
              <a:solidFill>
                <a:srgbClr val="000000"/>
              </a:solidFill>
              <a:latin typeface="Anton"/>
              <a:ea typeface="Anton"/>
              <a:cs typeface="Anton"/>
              <a:sym typeface="Anton"/>
            </a:endParaRPr>
          </a:p>
        </p:txBody>
      </p:sp>
      <p:sp>
        <p:nvSpPr>
          <p:cNvPr id="995" name="Google Shape;995;p125"/>
          <p:cNvSpPr txBox="1"/>
          <p:nvPr/>
        </p:nvSpPr>
        <p:spPr>
          <a:xfrm>
            <a:off x="676025" y="1190725"/>
            <a:ext cx="7682700" cy="150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Las cerradas encierran un contenido, por lo general texto, mientras que las abiertas sirven, entre otras cosas, para incluir elementos como imágenes, líneas, entre otros.</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chemeClr val="dk1"/>
              </a:buClr>
              <a:buSzPts val="11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En el ejemplo tenemos una etiqueta cerrada llamada Párrafo, que engloba un texto y una etiqueta abierta para incluir una línea horizontal. El signo “/” se utiliza para las etiquetas de cierre. En estas últimas se pone a continuación del signo “&lt;”, mientras que en las abiertas delante del signo “&gt;”.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p:txBody>
      </p:sp>
      <p:graphicFrame>
        <p:nvGraphicFramePr>
          <p:cNvPr id="996" name="Google Shape;996;p125"/>
          <p:cNvGraphicFramePr/>
          <p:nvPr/>
        </p:nvGraphicFramePr>
        <p:xfrm>
          <a:off x="367238" y="3518900"/>
          <a:ext cx="3000000" cy="3000000"/>
        </p:xfrm>
        <a:graphic>
          <a:graphicData uri="http://schemas.openxmlformats.org/drawingml/2006/table">
            <a:tbl>
              <a:tblPr>
                <a:noFill/>
                <a:tableStyleId>{D50D40CC-03BF-4D8B-BB65-32B81D18B89D}</a:tableStyleId>
              </a:tblPr>
              <a:tblGrid>
                <a:gridCol w="8409500"/>
              </a:tblGrid>
              <a:tr h="1140725">
                <a:tc>
                  <a:txBody>
                    <a:bodyPr/>
                    <a:lstStyle/>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CCCCCC"/>
                          </a:solidFill>
                          <a:latin typeface="Helvetica Neue Light"/>
                          <a:ea typeface="Helvetica Neue Light"/>
                          <a:cs typeface="Helvetica Neue Light"/>
                          <a:sym typeface="Helvetica Neue Light"/>
                        </a:rPr>
                        <a:t>&lt;</a:t>
                      </a:r>
                      <a:r>
                        <a:rPr lang="en-GB" sz="2000" u="none" cap="none" strike="noStrike">
                          <a:solidFill>
                            <a:srgbClr val="E06666"/>
                          </a:solidFill>
                          <a:latin typeface="Helvetica Neue Light"/>
                          <a:ea typeface="Helvetica Neue Light"/>
                          <a:cs typeface="Helvetica Neue Light"/>
                          <a:sym typeface="Helvetica Neue Light"/>
                        </a:rPr>
                        <a:t>p</a:t>
                      </a:r>
                      <a:r>
                        <a:rPr lang="en-GB" sz="2000" u="none" cap="none" strike="noStrike">
                          <a:solidFill>
                            <a:srgbClr val="CCCCCC"/>
                          </a:solidFill>
                          <a:latin typeface="Helvetica Neue Light"/>
                          <a:ea typeface="Helvetica Neue Light"/>
                          <a:cs typeface="Helvetica Neue Light"/>
                          <a:sym typeface="Helvetica Neue Light"/>
                        </a:rPr>
                        <a:t>&gt;Este es un párrafo con texto en su interior - Etiqueta Cerrada &lt;/</a:t>
                      </a:r>
                      <a:r>
                        <a:rPr lang="en-GB" sz="2000" u="none" cap="none" strike="noStrike">
                          <a:solidFill>
                            <a:srgbClr val="E06666"/>
                          </a:solidFill>
                          <a:latin typeface="Helvetica Neue Light"/>
                          <a:ea typeface="Helvetica Neue Light"/>
                          <a:cs typeface="Helvetica Neue Light"/>
                          <a:sym typeface="Helvetica Neue Light"/>
                        </a:rPr>
                        <a:t>p</a:t>
                      </a:r>
                      <a:r>
                        <a:rPr lang="en-GB" sz="2000" u="none" cap="none" strike="noStrike">
                          <a:solidFill>
                            <a:srgbClr val="CCCCCC"/>
                          </a:solidFill>
                          <a:latin typeface="Helvetica Neue Light"/>
                          <a:ea typeface="Helvetica Neue Light"/>
                          <a:cs typeface="Helvetica Neue Light"/>
                          <a:sym typeface="Helvetica Neue Light"/>
                        </a:rPr>
                        <a:t>&gt;</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CCCCCC"/>
                          </a:solidFill>
                          <a:latin typeface="Helvetica Neue Light"/>
                          <a:ea typeface="Helvetica Neue Light"/>
                          <a:cs typeface="Helvetica Neue Light"/>
                          <a:sym typeface="Helvetica Neue Light"/>
                        </a:rPr>
                        <a:t>&lt;</a:t>
                      </a:r>
                      <a:r>
                        <a:rPr lang="en-GB" sz="2000" u="none" cap="none" strike="noStrike">
                          <a:solidFill>
                            <a:srgbClr val="E06666"/>
                          </a:solidFill>
                          <a:latin typeface="Helvetica Neue Light"/>
                          <a:ea typeface="Helvetica Neue Light"/>
                          <a:cs typeface="Helvetica Neue Light"/>
                          <a:sym typeface="Helvetica Neue Light"/>
                        </a:rPr>
                        <a:t>hr</a:t>
                      </a:r>
                      <a:r>
                        <a:rPr lang="en-GB" sz="2000" u="none" cap="none" strike="noStrike">
                          <a:solidFill>
                            <a:srgbClr val="CCCCCC"/>
                          </a:solidFill>
                          <a:latin typeface="Helvetica Neue Light"/>
                          <a:ea typeface="Helvetica Neue Light"/>
                          <a:cs typeface="Helvetica Neue Light"/>
                          <a:sym typeface="Helvetica Neue Light"/>
                        </a:rPr>
                        <a:t>/&gt; &lt;!-- Esto es una línea horizontal - Etiqueta abierta --&gt;</a:t>
                      </a:r>
                      <a:endParaRPr sz="2000" u="none" cap="none" strike="noStrike">
                        <a:solidFill>
                          <a:srgbClr val="666666"/>
                        </a:solidFill>
                        <a:latin typeface="Helvetica Neue Light"/>
                        <a:ea typeface="Helvetica Neue Light"/>
                        <a:cs typeface="Helvetica Neue Light"/>
                        <a:sym typeface="Helvetica Neue Light"/>
                      </a:endParaRPr>
                    </a:p>
                  </a:txBody>
                  <a:tcPr marT="63500" marB="63500" marR="63500" marL="63500">
                    <a:solidFill>
                      <a:srgbClr val="0C343D"/>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00" name="Shape 1000"/>
        <p:cNvGrpSpPr/>
        <p:nvPr/>
      </p:nvGrpSpPr>
      <p:grpSpPr>
        <a:xfrm>
          <a:off x="0" y="0"/>
          <a:ext cx="0" cy="0"/>
          <a:chOff x="0" y="0"/>
          <a:chExt cx="0" cy="0"/>
        </a:xfrm>
      </p:grpSpPr>
      <p:sp>
        <p:nvSpPr>
          <p:cNvPr id="1001" name="Google Shape;1001;p126"/>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1002" name="Google Shape;1002;p126"/>
          <p:cNvSpPr txBox="1"/>
          <p:nvPr/>
        </p:nvSpPr>
        <p:spPr>
          <a:xfrm>
            <a:off x="2000950" y="2636863"/>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n-GB" sz="3500" u="none" cap="none" strike="noStrike">
                <a:solidFill>
                  <a:schemeClr val="dk1"/>
                </a:solidFill>
                <a:latin typeface="Anton"/>
                <a:ea typeface="Anton"/>
                <a:cs typeface="Anton"/>
                <a:sym typeface="Anton"/>
              </a:rPr>
              <a:t>ETIQUETAS ABIERTAS EN HTML5</a:t>
            </a:r>
            <a:endParaRPr b="0" i="1" sz="35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chemeClr val="dk1"/>
              </a:buClr>
              <a:buSzPts val="1800"/>
              <a:buFont typeface="Arial"/>
              <a:buNone/>
            </a:pPr>
            <a:r>
              <a:rPr b="0" i="1" lang="en-GB" sz="1800" u="none" cap="none" strike="noStrike">
                <a:solidFill>
                  <a:schemeClr val="dk1"/>
                </a:solidFill>
                <a:latin typeface="Helvetica Neue Light"/>
                <a:ea typeface="Helvetica Neue Light"/>
                <a:cs typeface="Helvetica Neue Light"/>
                <a:sym typeface="Helvetica Neue Light"/>
              </a:rPr>
              <a:t>Ya no es una obligación poner el signo </a:t>
            </a:r>
            <a:r>
              <a:rPr b="1" i="1" lang="en-GB" sz="1800" u="none" cap="none" strike="noStrike">
                <a:solidFill>
                  <a:schemeClr val="dk1"/>
                </a:solidFill>
                <a:latin typeface="Helvetica Neue"/>
                <a:ea typeface="Helvetica Neue"/>
                <a:cs typeface="Helvetica Neue"/>
                <a:sym typeface="Helvetica Neue"/>
              </a:rPr>
              <a:t>“ / ”</a:t>
            </a:r>
            <a:r>
              <a:rPr b="0" i="1" lang="en-GB" sz="1800" u="none" cap="none" strike="noStrike">
                <a:solidFill>
                  <a:schemeClr val="dk1"/>
                </a:solidFill>
                <a:latin typeface="Helvetica Neue Light"/>
                <a:ea typeface="Helvetica Neue Light"/>
                <a:cs typeface="Helvetica Neue Light"/>
                <a:sym typeface="Helvetica Neue Light"/>
              </a:rPr>
              <a:t>.  Por ejemplo, </a:t>
            </a:r>
            <a:r>
              <a:rPr b="1" i="1" lang="en-GB" sz="1800" u="none" cap="none" strike="noStrike">
                <a:solidFill>
                  <a:schemeClr val="dk1"/>
                </a:solidFill>
                <a:latin typeface="Helvetica Neue"/>
                <a:ea typeface="Helvetica Neue"/>
                <a:cs typeface="Helvetica Neue"/>
                <a:sym typeface="Helvetica Neue"/>
              </a:rPr>
              <a:t>&lt;img src=””&gt;</a:t>
            </a:r>
            <a:r>
              <a:rPr b="0" i="1" lang="en-GB" sz="1800" u="none" cap="none" strike="noStrike">
                <a:solidFill>
                  <a:schemeClr val="dk1"/>
                </a:solidFill>
                <a:latin typeface="Helvetica Neue Light"/>
                <a:ea typeface="Helvetica Neue Light"/>
                <a:cs typeface="Helvetica Neue Light"/>
                <a:sym typeface="Helvetica Neue Light"/>
              </a:rPr>
              <a:t> funcionará correctamente, y lo mismo sucederá con </a:t>
            </a:r>
            <a:r>
              <a:rPr b="1" i="1" lang="en-GB" sz="1800" u="none" cap="none" strike="noStrike">
                <a:solidFill>
                  <a:schemeClr val="dk1"/>
                </a:solidFill>
                <a:latin typeface="Helvetica Neue"/>
                <a:ea typeface="Helvetica Neue"/>
                <a:cs typeface="Helvetica Neue"/>
                <a:sym typeface="Helvetica Neue"/>
              </a:rPr>
              <a:t>&lt;br&gt;</a:t>
            </a:r>
            <a:r>
              <a:rPr b="0" i="1" lang="en-GB" sz="1800" u="none" cap="none" strike="noStrike">
                <a:solidFill>
                  <a:schemeClr val="dk1"/>
                </a:solidFill>
                <a:latin typeface="Helvetica Neue Light"/>
                <a:ea typeface="Helvetica Neue Light"/>
                <a:cs typeface="Helvetica Neue Light"/>
                <a:sym typeface="Helvetica Neue Light"/>
              </a:rPr>
              <a:t>, </a:t>
            </a:r>
            <a:r>
              <a:rPr b="1" i="1" lang="en-GB" sz="1800" u="none" cap="none" strike="noStrike">
                <a:solidFill>
                  <a:schemeClr val="dk1"/>
                </a:solidFill>
                <a:latin typeface="Helvetica Neue"/>
                <a:ea typeface="Helvetica Neue"/>
                <a:cs typeface="Helvetica Neue"/>
                <a:sym typeface="Helvetica Neue"/>
              </a:rPr>
              <a:t>&lt;hr&gt;</a:t>
            </a:r>
            <a:r>
              <a:rPr b="0" i="1" lang="en-GB" sz="1800" u="none" cap="none" strike="noStrike">
                <a:solidFill>
                  <a:schemeClr val="dk1"/>
                </a:solidFill>
                <a:latin typeface="Helvetica Neue Light"/>
                <a:ea typeface="Helvetica Neue Light"/>
                <a:cs typeface="Helvetica Neue Light"/>
                <a:sym typeface="Helvetica Neue Light"/>
              </a:rPr>
              <a:t>, los meta tag.</a:t>
            </a:r>
            <a:endParaRPr b="0" i="1" sz="2600" u="none" cap="none" strike="noStrike">
              <a:solidFill>
                <a:schemeClr val="dk1"/>
              </a:solidFill>
              <a:latin typeface="Anton"/>
              <a:ea typeface="Anton"/>
              <a:cs typeface="Anton"/>
              <a:sym typeface="Anton"/>
            </a:endParaRPr>
          </a:p>
          <a:p>
            <a:pPr indent="0" lvl="0" marL="0" marR="0" rtl="0" algn="ctr">
              <a:lnSpc>
                <a:spcPct val="100000"/>
              </a:lnSpc>
              <a:spcBef>
                <a:spcPts val="110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1003" name="Google Shape;1003;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04" name="Google Shape;1004;p126"/>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7"/>
          <p:cNvSpPr txBox="1"/>
          <p:nvPr>
            <p:ph type="title"/>
          </p:nvPr>
        </p:nvSpPr>
        <p:spPr>
          <a:xfrm>
            <a:off x="311700" y="452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000">
                <a:latin typeface="Anton"/>
                <a:ea typeface="Anton"/>
                <a:cs typeface="Anton"/>
                <a:sym typeface="Anton"/>
              </a:rPr>
              <a:t>ESTRUCTURA BÁSICA</a:t>
            </a:r>
            <a:endParaRPr i="1" sz="3000">
              <a:latin typeface="Anton"/>
              <a:ea typeface="Anton"/>
              <a:cs typeface="Anton"/>
              <a:sym typeface="Anton"/>
            </a:endParaRPr>
          </a:p>
        </p:txBody>
      </p:sp>
      <p:sp>
        <p:nvSpPr>
          <p:cNvPr id="1010" name="Google Shape;1010;p127"/>
          <p:cNvSpPr txBox="1"/>
          <p:nvPr>
            <p:ph idx="1" type="body"/>
          </p:nvPr>
        </p:nvSpPr>
        <p:spPr>
          <a:xfrm>
            <a:off x="311700" y="1266950"/>
            <a:ext cx="8520600" cy="30285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1100"/>
              </a:spcBef>
              <a:spcAft>
                <a:spcPts val="0"/>
              </a:spcAft>
              <a:buSzPts val="1800"/>
              <a:buNone/>
            </a:pPr>
            <a:r>
              <a:rPr b="1" lang="en-GB">
                <a:solidFill>
                  <a:schemeClr val="dk1"/>
                </a:solidFill>
                <a:latin typeface="Helvetica Neue"/>
                <a:ea typeface="Helvetica Neue"/>
                <a:cs typeface="Helvetica Neue"/>
                <a:sym typeface="Helvetica Neue"/>
              </a:rPr>
              <a:t>&lt;head&gt;</a:t>
            </a:r>
            <a:r>
              <a:rPr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es la parte privada del documento, que se utiliza como un espacio de comunicación entre el sitio web y el navegador. Esta etiqueta envuelve otras  importantes como</a:t>
            </a:r>
            <a:r>
              <a:rPr lang="en-GB">
                <a:solidFill>
                  <a:schemeClr val="dk1"/>
                </a:solidFill>
                <a:latin typeface="Helvetica Neue"/>
                <a:ea typeface="Helvetica Neue"/>
                <a:cs typeface="Helvetica Neue"/>
                <a:sym typeface="Helvetica Neue"/>
              </a:rPr>
              <a:t> </a:t>
            </a:r>
            <a:r>
              <a:rPr b="1" lang="en-GB">
                <a:solidFill>
                  <a:schemeClr val="dk1"/>
                </a:solidFill>
                <a:latin typeface="Helvetica Neue"/>
                <a:ea typeface="Helvetica Neue"/>
                <a:cs typeface="Helvetica Neue"/>
                <a:sym typeface="Helvetica Neue"/>
              </a:rPr>
              <a:t>&lt;title&gt;</a:t>
            </a:r>
            <a:r>
              <a:rPr lang="en-GB">
                <a:solidFill>
                  <a:schemeClr val="dk1"/>
                </a:solidFill>
                <a:latin typeface="Helvetica Neue Light"/>
                <a:ea typeface="Helvetica Neue Light"/>
                <a:cs typeface="Helvetica Neue Light"/>
                <a:sym typeface="Helvetica Neue Light"/>
              </a:rPr>
              <a:t>, las etiquetas</a:t>
            </a:r>
            <a:r>
              <a:rPr lang="en-GB">
                <a:solidFill>
                  <a:schemeClr val="dk1"/>
                </a:solidFill>
                <a:latin typeface="Helvetica Neue"/>
                <a:ea typeface="Helvetica Neue"/>
                <a:cs typeface="Helvetica Neue"/>
                <a:sym typeface="Helvetica Neue"/>
              </a:rPr>
              <a:t> </a:t>
            </a:r>
            <a:r>
              <a:rPr b="1" lang="en-GB">
                <a:solidFill>
                  <a:schemeClr val="dk1"/>
                </a:solidFill>
                <a:latin typeface="Helvetica Neue"/>
                <a:ea typeface="Helvetica Neue"/>
                <a:cs typeface="Helvetica Neue"/>
                <a:sym typeface="Helvetica Neue"/>
              </a:rPr>
              <a:t>&lt;meta&gt; </a:t>
            </a:r>
            <a:r>
              <a:rPr lang="en-GB">
                <a:solidFill>
                  <a:schemeClr val="dk1"/>
                </a:solidFill>
                <a:latin typeface="Helvetica Neue Light"/>
                <a:ea typeface="Helvetica Neue Light"/>
                <a:cs typeface="Helvetica Neue Light"/>
                <a:sym typeface="Helvetica Neue Light"/>
              </a:rPr>
              <a:t>y aquellas relacionadas con la importación de documentos CSS y JS.</a:t>
            </a:r>
            <a:endParaRPr>
              <a:solidFill>
                <a:schemeClr val="dk1"/>
              </a:solidFill>
              <a:latin typeface="Helvetica Neue Light"/>
              <a:ea typeface="Helvetica Neue Light"/>
              <a:cs typeface="Helvetica Neue Light"/>
              <a:sym typeface="Helvetica Neue Light"/>
            </a:endParaRPr>
          </a:p>
          <a:p>
            <a:pPr indent="0" lvl="0" marL="457200" rtl="0" algn="l">
              <a:lnSpc>
                <a:spcPct val="150000"/>
              </a:lnSpc>
              <a:spcBef>
                <a:spcPts val="1100"/>
              </a:spcBef>
              <a:spcAft>
                <a:spcPts val="0"/>
              </a:spcAft>
              <a:buSzPts val="1800"/>
              <a:buNone/>
            </a:pPr>
            <a:r>
              <a:rPr b="1" lang="en-GB">
                <a:solidFill>
                  <a:schemeClr val="dk1"/>
                </a:solidFill>
                <a:latin typeface="Helvetica Neue"/>
                <a:ea typeface="Helvetica Neue"/>
                <a:cs typeface="Helvetica Neue"/>
                <a:sym typeface="Helvetica Neue"/>
              </a:rPr>
              <a:t>&lt;body&gt;</a:t>
            </a:r>
            <a:r>
              <a:rPr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encierra el contenido propiamente dicho del sitio. </a:t>
            </a:r>
            <a:endParaRPr>
              <a:solidFill>
                <a:schemeClr val="dk1"/>
              </a:solidFill>
              <a:latin typeface="Helvetica Neue"/>
              <a:ea typeface="Helvetica Neue"/>
              <a:cs typeface="Helvetica Neue"/>
              <a:sym typeface="Helvetica Neue"/>
            </a:endParaRPr>
          </a:p>
          <a:p>
            <a:pPr indent="0" lvl="0" marL="0" rtl="0" algn="ctr">
              <a:lnSpc>
                <a:spcPct val="115000"/>
              </a:lnSpc>
              <a:spcBef>
                <a:spcPts val="1100"/>
              </a:spcBef>
              <a:spcAft>
                <a:spcPts val="0"/>
              </a:spcAft>
              <a:buClr>
                <a:schemeClr val="dk1"/>
              </a:buClr>
              <a:buSzPts val="1100"/>
              <a:buFont typeface="Arial"/>
              <a:buNone/>
            </a:pPr>
            <a:r>
              <a:rPr lang="en-GB" sz="1600">
                <a:solidFill>
                  <a:schemeClr val="dk1"/>
                </a:solidFill>
                <a:highlight>
                  <a:srgbClr val="E0FF00"/>
                </a:highlight>
                <a:latin typeface="Helvetica Neue"/>
                <a:ea typeface="Helvetica Neue"/>
                <a:cs typeface="Helvetica Neue"/>
                <a:sym typeface="Helvetica Neue"/>
              </a:rPr>
              <a:t>Ambos deben estar dentro de un elemento principal: la etiqueta &lt;html&gt;</a:t>
            </a:r>
            <a:r>
              <a:rPr i="1" lang="en-GB" sz="1600">
                <a:solidFill>
                  <a:schemeClr val="dk1"/>
                </a:solidFill>
                <a:highlight>
                  <a:srgbClr val="E0FF00"/>
                </a:highlight>
                <a:latin typeface="Helvetica Neue"/>
                <a:ea typeface="Helvetica Neue"/>
                <a:cs typeface="Helvetica Neue"/>
                <a:sym typeface="Helvetica Neue"/>
              </a:rPr>
              <a:t>.</a:t>
            </a:r>
            <a:endParaRPr sz="1600">
              <a:highlight>
                <a:srgbClr val="E0FF00"/>
              </a:highlight>
              <a:latin typeface="Helvetica Neue"/>
              <a:ea typeface="Helvetica Neue"/>
              <a:cs typeface="Helvetica Neue"/>
              <a:sym typeface="Helvetica Neue"/>
            </a:endParaRPr>
          </a:p>
        </p:txBody>
      </p:sp>
      <p:pic>
        <p:nvPicPr>
          <p:cNvPr id="1011" name="Google Shape;1011;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2" name="Google Shape;1012;p127"/>
          <p:cNvSpPr/>
          <p:nvPr/>
        </p:nvSpPr>
        <p:spPr>
          <a:xfrm>
            <a:off x="631175" y="337410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27"/>
          <p:cNvSpPr/>
          <p:nvPr/>
        </p:nvSpPr>
        <p:spPr>
          <a:xfrm>
            <a:off x="631175" y="155885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8"/>
          <p:cNvSpPr txBox="1"/>
          <p:nvPr>
            <p:ph idx="1" type="body"/>
          </p:nvPr>
        </p:nvSpPr>
        <p:spPr>
          <a:xfrm>
            <a:off x="311700" y="1181350"/>
            <a:ext cx="8520600" cy="3603900"/>
          </a:xfrm>
          <a:prstGeom prst="rect">
            <a:avLst/>
          </a:prstGeom>
          <a:noFill/>
          <a:ln>
            <a:noFill/>
          </a:ln>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Helvetica Neue"/>
                <a:ea typeface="Helvetica Neue"/>
                <a:cs typeface="Helvetica Neue"/>
                <a:sym typeface="Helvetica Neue"/>
              </a:rPr>
              <a:t>&lt;html&gt;:</a:t>
            </a:r>
            <a:r>
              <a:rPr lang="en-GB" sz="1700">
                <a:solidFill>
                  <a:schemeClr val="dk1"/>
                </a:solidFill>
                <a:latin typeface="Didact Gothic"/>
                <a:ea typeface="Didact Gothic"/>
                <a:cs typeface="Didact Gothic"/>
                <a:sym typeface="Didact Gothic"/>
              </a:rPr>
              <a:t> </a:t>
            </a:r>
            <a:r>
              <a:rPr lang="en-GB" sz="1700">
                <a:solidFill>
                  <a:schemeClr val="dk1"/>
                </a:solidFill>
                <a:latin typeface="Helvetica Neue Light"/>
                <a:ea typeface="Helvetica Neue Light"/>
                <a:cs typeface="Helvetica Neue Light"/>
                <a:sym typeface="Helvetica Neue Light"/>
              </a:rPr>
              <a:t>etiqueta inicial, que define que el documento está bajo el estándar de HTML. Abre y cierra, por lo tanto es fundamental no olvidar la etiqueta </a:t>
            </a:r>
            <a:r>
              <a:rPr b="1" lang="en-GB" sz="1700">
                <a:solidFill>
                  <a:schemeClr val="dk1"/>
                </a:solidFill>
                <a:latin typeface="Helvetica Neue"/>
                <a:ea typeface="Helvetica Neue"/>
                <a:cs typeface="Helvetica Neue"/>
                <a:sym typeface="Helvetica Neue"/>
              </a:rPr>
              <a:t>&lt;/html&gt;</a:t>
            </a:r>
            <a:r>
              <a:rPr lang="en-GB" sz="1700">
                <a:solidFill>
                  <a:schemeClr val="dk1"/>
                </a:solidFill>
                <a:latin typeface="Helvetica Neue Light"/>
                <a:ea typeface="Helvetica Neue Light"/>
                <a:cs typeface="Helvetica Neue Light"/>
                <a:sym typeface="Helvetica Neue Light"/>
              </a:rPr>
              <a:t> al finalizar el documento, pues sino no cargará correctamente el contenido de mi sitio.</a:t>
            </a:r>
            <a:endParaRPr sz="1700">
              <a:solidFill>
                <a:schemeClr val="dk1"/>
              </a:solidFill>
              <a:latin typeface="Helvetica Neue Light"/>
              <a:ea typeface="Helvetica Neue Light"/>
              <a:cs typeface="Helvetica Neue Light"/>
              <a:sym typeface="Helvetica Neue Light"/>
            </a:endParaRPr>
          </a:p>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Didact Gothic"/>
                <a:ea typeface="Didact Gothic"/>
                <a:cs typeface="Didact Gothic"/>
                <a:sym typeface="Didact Gothic"/>
              </a:rPr>
              <a:t>&lt;title&gt;:</a:t>
            </a:r>
            <a:r>
              <a:rPr lang="en-GB" sz="1700">
                <a:solidFill>
                  <a:schemeClr val="dk1"/>
                </a:solidFill>
                <a:latin typeface="Didact Gothic"/>
                <a:ea typeface="Didact Gothic"/>
                <a:cs typeface="Didact Gothic"/>
                <a:sym typeface="Didact Gothic"/>
              </a:rPr>
              <a:t> l</a:t>
            </a:r>
            <a:r>
              <a:rPr lang="en-GB" sz="1700">
                <a:solidFill>
                  <a:schemeClr val="dk1"/>
                </a:solidFill>
                <a:latin typeface="Helvetica Neue Light"/>
                <a:ea typeface="Helvetica Neue Light"/>
                <a:cs typeface="Helvetica Neue Light"/>
                <a:sym typeface="Helvetica Neue Light"/>
              </a:rPr>
              <a:t>a etiqueta title define el título de la página, el cual será visualizado en la solapa del navegador.</a:t>
            </a:r>
            <a:endParaRPr sz="1700">
              <a:solidFill>
                <a:schemeClr val="dk1"/>
              </a:solidFill>
              <a:latin typeface="Helvetica Neue Light"/>
              <a:ea typeface="Helvetica Neue Light"/>
              <a:cs typeface="Helvetica Neue Light"/>
              <a:sym typeface="Helvetica Neue Light"/>
            </a:endParaRPr>
          </a:p>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Didact Gothic"/>
                <a:ea typeface="Didact Gothic"/>
                <a:cs typeface="Didact Gothic"/>
                <a:sym typeface="Didact Gothic"/>
              </a:rPr>
              <a:t>&lt;meta&gt;: </a:t>
            </a:r>
            <a:r>
              <a:rPr lang="en-GB" sz="1700">
                <a:solidFill>
                  <a:schemeClr val="dk1"/>
                </a:solidFill>
                <a:latin typeface="Helvetica Neue Light"/>
                <a:ea typeface="Helvetica Neue Light"/>
                <a:cs typeface="Helvetica Neue Light"/>
                <a:sym typeface="Helvetica Neue Light"/>
              </a:rPr>
              <a:t>se utiliza para añadir información sobre la página (ya sean palabras clave, el autor, la descripción del sitio, etcétera), la cual pueden valerse los buscadores. También puede definir el idioma y la codificación en la cual está escrita la página.</a:t>
            </a:r>
            <a:endParaRPr sz="1700">
              <a:latin typeface="Helvetica Neue Light"/>
              <a:ea typeface="Helvetica Neue Light"/>
              <a:cs typeface="Helvetica Neue Light"/>
              <a:sym typeface="Helvetica Neue Light"/>
            </a:endParaRPr>
          </a:p>
        </p:txBody>
      </p:sp>
      <p:pic>
        <p:nvPicPr>
          <p:cNvPr id="1019" name="Google Shape;1019;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0" name="Google Shape;1020;p128"/>
          <p:cNvSpPr txBox="1"/>
          <p:nvPr>
            <p:ph type="title"/>
          </p:nvPr>
        </p:nvSpPr>
        <p:spPr>
          <a:xfrm>
            <a:off x="311700" y="3763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000">
                <a:latin typeface="Anton"/>
                <a:ea typeface="Anton"/>
                <a:cs typeface="Anton"/>
                <a:sym typeface="Anton"/>
              </a:rPr>
              <a:t>ESTRUCTURA BÁSICA</a:t>
            </a:r>
            <a:endParaRPr i="1"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